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Francois One"/>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iQIXm+azFdb6T9TO5wLbDxHJwj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FrancoisOne-regular.fnt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Elicit answers from group</a:t>
            </a:r>
            <a:endParaRPr/>
          </a:p>
        </p:txBody>
      </p:sp>
      <p:sp>
        <p:nvSpPr>
          <p:cNvPr id="146" name="Google Shape;14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Talk through each photograph - more frequent extreme weather events such as heatwaves, wildfires, drought and floods; Rapid melting of ice sheets and glaciers causing sea levels to rise; Decline in Arctic sea ice; Marine Heatwaves and ocean warming; Coral bleaching; Changes in animal and plant ranges. </a:t>
            </a:r>
            <a:endParaRPr/>
          </a:p>
          <a:p>
            <a:pPr indent="0" lvl="0" marL="0" rtl="0" algn="l">
              <a:spcBef>
                <a:spcPts val="0"/>
              </a:spcBef>
              <a:spcAft>
                <a:spcPts val="0"/>
              </a:spcAft>
              <a:buNone/>
            </a:pPr>
            <a:r>
              <a:t/>
            </a:r>
            <a:endParaRPr/>
          </a:p>
        </p:txBody>
      </p:sp>
      <p:sp>
        <p:nvSpPr>
          <p:cNvPr id="151" name="Google Shape;15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Elicit </a:t>
            </a:r>
            <a:r>
              <a:rPr lang="en-US"/>
              <a:t>answers from group - make note of group ideas / split into groups to make posters / ask individuals to write on post its to make group idea board. </a:t>
            </a:r>
            <a:endParaRPr/>
          </a:p>
        </p:txBody>
      </p:sp>
      <p:sp>
        <p:nvSpPr>
          <p:cNvPr id="162" name="Google Shape;16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Introduction to Climate Change, and how it impacts our world. We are going to look at what climate change is, what causes it, what are the </a:t>
            </a:r>
            <a:r>
              <a:rPr lang="en-US"/>
              <a:t>consequences</a:t>
            </a:r>
            <a:r>
              <a:rPr lang="en-US"/>
              <a:t> and what we can do about it.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Ask the children what they think the difference is between weather and climate before moving on to the next slide.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Weather is short term changes to the lower atmosphere. It could be rain, temperature, wind speed or direction, humidity or atmospheric pressure.</a:t>
            </a:r>
            <a:endParaRPr/>
          </a:p>
          <a:p>
            <a:pPr indent="0" lvl="0" marL="0" rtl="0" algn="l">
              <a:spcBef>
                <a:spcPts val="0"/>
              </a:spcBef>
              <a:spcAft>
                <a:spcPts val="0"/>
              </a:spcAft>
              <a:buNone/>
            </a:pPr>
            <a:r>
              <a:rPr lang="en-US"/>
              <a:t>Climate is atmospheric changes over longer periods of time, usually defined as 30 years or more. Climate can be thought of as an average of weather over time.</a:t>
            </a:r>
            <a:endParaRPr/>
          </a:p>
          <a:p>
            <a:pPr indent="0" lvl="0" marL="0" rtl="0" algn="l">
              <a:spcBef>
                <a:spcPts val="0"/>
              </a:spcBef>
              <a:spcAft>
                <a:spcPts val="0"/>
              </a:spcAft>
              <a:buNone/>
            </a:pPr>
            <a:r>
              <a:rPr lang="en-US"/>
              <a:t>Use this slide to further cement the idea of weather - what is the weather like today? - and climate - what is the climate in Scotland? What is the climate in the Arctic / Australia?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Elicit some ideas from the students as to what they think Climate change is. Move on to next slide when answers lean towards idea of increased temperatures and global warming. </a:t>
            </a:r>
            <a:endParaRPr/>
          </a:p>
        </p:txBody>
      </p:sp>
      <p:sp>
        <p:nvSpPr>
          <p:cNvPr id="112" name="Google Shape;11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Climate</a:t>
            </a:r>
            <a:r>
              <a:rPr lang="en-US"/>
              <a:t> change is a shift in the average weather conditions over a period of time. The climate has changed naturally over the course of Earth’s history, but scientists are sure that there is no doubt that the rapid change in climate that has </a:t>
            </a:r>
            <a:r>
              <a:rPr lang="en-US"/>
              <a:t>occurred</a:t>
            </a:r>
            <a:r>
              <a:rPr lang="en-US"/>
              <a:t> in the last century is a result human actions. </a:t>
            </a:r>
            <a:endParaRPr/>
          </a:p>
          <a:p>
            <a:pPr indent="0" lvl="0" marL="0" rtl="0" algn="l">
              <a:spcBef>
                <a:spcPts val="0"/>
              </a:spcBef>
              <a:spcAft>
                <a:spcPts val="0"/>
              </a:spcAft>
              <a:buNone/>
            </a:pPr>
            <a:r>
              <a:rPr lang="en-US"/>
              <a:t>Highlight warming trend using graph. Look at dates - what happened here, why has shift </a:t>
            </a:r>
            <a:r>
              <a:rPr lang="en-US"/>
              <a:t>occurred</a:t>
            </a:r>
            <a:r>
              <a:rPr lang="en-US"/>
              <a:t> at this time? (pre-industrial to industrial society) </a:t>
            </a:r>
            <a:endParaRPr/>
          </a:p>
        </p:txBody>
      </p:sp>
      <p:sp>
        <p:nvSpPr>
          <p:cNvPr id="117" name="Google Shape;1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Elicit ideas from group before moving on to next slide</a:t>
            </a:r>
            <a:endParaRPr/>
          </a:p>
        </p:txBody>
      </p:sp>
      <p:sp>
        <p:nvSpPr>
          <p:cNvPr id="124" name="Google Shape;1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Ask group to describe each picture - what does this represent? How does this cause climate change? Looking for ‘carbon dioxide’ or ‘fossil fuels’ to be mentioned if possible. </a:t>
            </a:r>
            <a:endParaRPr/>
          </a:p>
        </p:txBody>
      </p:sp>
      <p:sp>
        <p:nvSpPr>
          <p:cNvPr id="129" name="Google Shape;12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Watch the bitesize video (aimed at Scottish Schools but </a:t>
            </a:r>
            <a:r>
              <a:rPr lang="en-US" sz="1200">
                <a:solidFill>
                  <a:schemeClr val="dk1"/>
                </a:solidFill>
                <a:latin typeface="Calibri"/>
                <a:ea typeface="Calibri"/>
                <a:cs typeface="Calibri"/>
                <a:sym typeface="Calibri"/>
              </a:rPr>
              <a:t>information</a:t>
            </a:r>
            <a:r>
              <a:rPr lang="en-US" sz="1200">
                <a:solidFill>
                  <a:schemeClr val="dk1"/>
                </a:solidFill>
                <a:latin typeface="Calibri"/>
                <a:ea typeface="Calibri"/>
                <a:cs typeface="Calibri"/>
                <a:sym typeface="Calibri"/>
              </a:rPr>
              <a:t> relevant to all).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The use of fossil fuels - coal, oil and gas - in homes, factories and transport over the last 100 years has caused a rise in Carbon Dioxide levels in our atmosphere. When fossil fuels burn, they release greenhouse gases - mostly Carbon Dioxide - which trap the sun’s heat causing the planet’s temperature to rise. </a:t>
            </a: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a:t>Talk through this slide. What are fossil fuels (why are they called this?), What do we use </a:t>
            </a:r>
            <a:r>
              <a:rPr lang="en-US"/>
              <a:t>fossil</a:t>
            </a:r>
            <a:r>
              <a:rPr lang="en-US"/>
              <a:t> fuels for? Carbon dioxide is a gas that causes the earth’s temperature to rise. Look at graph - highs and lows but spike to today’s high level. </a:t>
            </a:r>
            <a:endParaRPr/>
          </a:p>
        </p:txBody>
      </p:sp>
      <p:sp>
        <p:nvSpPr>
          <p:cNvPr id="140" name="Google Shape;14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5183188" y="987425"/>
            <a:ext cx="6172200" cy="4873625"/>
          </a:xfrm>
          <a:prstGeom prst="rect">
            <a:avLst/>
          </a:prstGeom>
          <a:noFill/>
          <a:ln>
            <a:noFill/>
          </a:ln>
        </p:spPr>
      </p:sp>
      <p:sp>
        <p:nvSpPr>
          <p:cNvPr id="64" name="Google Shape;64;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6.jpg"/><Relationship Id="rId5" Type="http://schemas.openxmlformats.org/officeDocument/2006/relationships/image" Target="../media/image5.jpg"/><Relationship Id="rId6" Type="http://schemas.openxmlformats.org/officeDocument/2006/relationships/image" Target="../media/image7.jpg"/><Relationship Id="rId7" Type="http://schemas.openxmlformats.org/officeDocument/2006/relationships/image" Target="../media/image14.jpg"/><Relationship Id="rId8"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0.jpg"/><Relationship Id="rId5" Type="http://schemas.openxmlformats.org/officeDocument/2006/relationships/image" Target="../media/image17.jpg"/><Relationship Id="rId6" Type="http://schemas.openxmlformats.org/officeDocument/2006/relationships/image" Target="../media/image3.jpg"/><Relationship Id="rId7"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3.jpg"/><Relationship Id="rId9" Type="http://schemas.openxmlformats.org/officeDocument/2006/relationships/image" Target="../media/image2.jpg"/><Relationship Id="rId5" Type="http://schemas.openxmlformats.org/officeDocument/2006/relationships/image" Target="../media/image10.jpg"/><Relationship Id="rId6" Type="http://schemas.openxmlformats.org/officeDocument/2006/relationships/image" Target="../media/image8.jpg"/><Relationship Id="rId7" Type="http://schemas.openxmlformats.org/officeDocument/2006/relationships/image" Target="../media/image1.jpg"/><Relationship Id="rId8"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hyperlink" Target="https://www.bbc.co.uk/bitesize/topics/zxy4cmn/articles/zc69r2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548135"/>
              </a:buClr>
              <a:buSzPts val="6000"/>
              <a:buFont typeface="Calibri"/>
              <a:buNone/>
            </a:pPr>
            <a:r>
              <a:rPr b="1" lang="en-US">
                <a:solidFill>
                  <a:srgbClr val="01726C"/>
                </a:solidFill>
                <a:latin typeface="Francois One"/>
                <a:ea typeface="Francois One"/>
                <a:cs typeface="Francois One"/>
                <a:sym typeface="Francois One"/>
              </a:rPr>
              <a:t>Ocean and Carbon Literacy for Coastal Communities</a:t>
            </a:r>
            <a:endParaRPr b="1">
              <a:solidFill>
                <a:srgbClr val="01726C"/>
              </a:solidFill>
              <a:latin typeface="Francois One"/>
              <a:ea typeface="Francois One"/>
              <a:cs typeface="Francois One"/>
              <a:sym typeface="Francois One"/>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t/>
            </a:r>
            <a:endParaRPr b="1"/>
          </a:p>
          <a:p>
            <a:pPr indent="0" lvl="0" marL="0" rtl="0" algn="ctr">
              <a:lnSpc>
                <a:spcPct val="90000"/>
              </a:lnSpc>
              <a:spcBef>
                <a:spcPts val="1000"/>
              </a:spcBef>
              <a:spcAft>
                <a:spcPts val="0"/>
              </a:spcAft>
              <a:buClr>
                <a:srgbClr val="548135"/>
              </a:buClr>
              <a:buSzPts val="2400"/>
              <a:buNone/>
            </a:pPr>
            <a:r>
              <a:rPr b="1" lang="en-US">
                <a:solidFill>
                  <a:srgbClr val="01726C"/>
                </a:solidFill>
                <a:latin typeface="Francois One"/>
                <a:ea typeface="Francois One"/>
                <a:cs typeface="Francois One"/>
                <a:sym typeface="Francois One"/>
              </a:rPr>
              <a:t>How climate change is affecting our seas and what we can do about it.</a:t>
            </a:r>
            <a:r>
              <a:rPr b="1" lang="en-US">
                <a:solidFill>
                  <a:srgbClr val="548135"/>
                </a:solidFill>
              </a:rPr>
              <a:t> </a:t>
            </a:r>
            <a:endParaRPr/>
          </a:p>
          <a:p>
            <a:pPr indent="0" lvl="0" marL="0" rtl="0" algn="ctr">
              <a:lnSpc>
                <a:spcPct val="90000"/>
              </a:lnSpc>
              <a:spcBef>
                <a:spcPts val="100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t/>
            </a:r>
            <a:endParaRPr/>
          </a:p>
        </p:txBody>
      </p:sp>
      <p:pic>
        <p:nvPicPr>
          <p:cNvPr id="86" name="Google Shape;86;p1"/>
          <p:cNvPicPr preferRelativeResize="0"/>
          <p:nvPr/>
        </p:nvPicPr>
        <p:blipFill rotWithShape="1">
          <a:blip r:embed="rId3">
            <a:alphaModFix/>
          </a:blip>
          <a:srcRect b="0" l="0" r="0" t="0"/>
          <a:stretch/>
        </p:blipFill>
        <p:spPr>
          <a:xfrm>
            <a:off x="7268547" y="5735637"/>
            <a:ext cx="5094514" cy="775986"/>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240231" y="4800600"/>
            <a:ext cx="2567537" cy="1870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nvSpPr>
        <p:spPr>
          <a:xfrm>
            <a:off x="1296956" y="1548882"/>
            <a:ext cx="9097200" cy="230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rgbClr val="01726C"/>
                </a:solidFill>
                <a:latin typeface="Francois One"/>
                <a:ea typeface="Francois One"/>
                <a:cs typeface="Francois One"/>
                <a:sym typeface="Francois One"/>
              </a:rPr>
              <a:t>What are the effects of Climate Change?</a:t>
            </a:r>
            <a:r>
              <a:rPr b="1" lang="en-US" sz="7200">
                <a:solidFill>
                  <a:srgbClr val="548135"/>
                </a:solidFill>
                <a:latin typeface="Francois One"/>
                <a:ea typeface="Francois One"/>
                <a:cs typeface="Francois One"/>
                <a:sym typeface="Francois One"/>
              </a:rPr>
              <a:t> </a:t>
            </a:r>
            <a:endParaRPr b="1" sz="7200">
              <a:solidFill>
                <a:srgbClr val="548135"/>
              </a:solidFill>
              <a:latin typeface="Francois One"/>
              <a:ea typeface="Francois One"/>
              <a:cs typeface="Francois One"/>
              <a:sym typeface="Francois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nvSpPr>
        <p:spPr>
          <a:xfrm>
            <a:off x="830424" y="587829"/>
            <a:ext cx="985312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rgbClr val="01726C"/>
                </a:solidFill>
                <a:latin typeface="Francois One"/>
                <a:ea typeface="Francois One"/>
                <a:cs typeface="Francois One"/>
                <a:sym typeface="Francois One"/>
              </a:rPr>
              <a:t>What are the effects of climate change?</a:t>
            </a:r>
            <a:r>
              <a:rPr lang="en-US" sz="4400">
                <a:solidFill>
                  <a:schemeClr val="dk1"/>
                </a:solidFill>
                <a:latin typeface="Calibri"/>
                <a:ea typeface="Calibri"/>
                <a:cs typeface="Calibri"/>
                <a:sym typeface="Calibri"/>
              </a:rPr>
              <a:t> </a:t>
            </a:r>
            <a:endParaRPr sz="4400">
              <a:solidFill>
                <a:schemeClr val="dk1"/>
              </a:solidFill>
              <a:latin typeface="Calibri"/>
              <a:ea typeface="Calibri"/>
              <a:cs typeface="Calibri"/>
              <a:sym typeface="Calibri"/>
            </a:endParaRPr>
          </a:p>
        </p:txBody>
      </p:sp>
      <p:pic>
        <p:nvPicPr>
          <p:cNvPr descr="Coral Bleaching on the Great Barrier Reef in Australia (provided by Getty Images)" id="154" name="Google Shape;154;p11"/>
          <p:cNvPicPr preferRelativeResize="0"/>
          <p:nvPr/>
        </p:nvPicPr>
        <p:blipFill>
          <a:blip r:embed="rId3">
            <a:alphaModFix/>
          </a:blip>
          <a:stretch>
            <a:fillRect/>
          </a:stretch>
        </p:blipFill>
        <p:spPr>
          <a:xfrm>
            <a:off x="152400" y="4333836"/>
            <a:ext cx="3571599" cy="2371765"/>
          </a:xfrm>
          <a:prstGeom prst="rect">
            <a:avLst/>
          </a:prstGeom>
          <a:noFill/>
          <a:ln>
            <a:noFill/>
          </a:ln>
        </p:spPr>
      </p:pic>
      <p:pic>
        <p:nvPicPr>
          <p:cNvPr descr="Close up of iceberg shaped by water surrounded by melting ice (provided by Getty Images)" id="155" name="Google Shape;155;p11"/>
          <p:cNvPicPr preferRelativeResize="0"/>
          <p:nvPr/>
        </p:nvPicPr>
        <p:blipFill>
          <a:blip r:embed="rId4">
            <a:alphaModFix/>
          </a:blip>
          <a:stretch>
            <a:fillRect/>
          </a:stretch>
        </p:blipFill>
        <p:spPr>
          <a:xfrm>
            <a:off x="4084099" y="4328594"/>
            <a:ext cx="3571599" cy="2382232"/>
          </a:xfrm>
          <a:prstGeom prst="rect">
            <a:avLst/>
          </a:prstGeom>
          <a:noFill/>
          <a:ln>
            <a:noFill/>
          </a:ln>
        </p:spPr>
      </p:pic>
      <p:pic>
        <p:nvPicPr>
          <p:cNvPr descr="The dry land split open (provided by Getty Images)" id="156" name="Google Shape;156;p11"/>
          <p:cNvPicPr preferRelativeResize="0"/>
          <p:nvPr/>
        </p:nvPicPr>
        <p:blipFill>
          <a:blip r:embed="rId5">
            <a:alphaModFix/>
          </a:blip>
          <a:stretch>
            <a:fillRect/>
          </a:stretch>
        </p:blipFill>
        <p:spPr>
          <a:xfrm>
            <a:off x="8117649" y="1619600"/>
            <a:ext cx="3678577" cy="2291226"/>
          </a:xfrm>
          <a:prstGeom prst="rect">
            <a:avLst/>
          </a:prstGeom>
          <a:noFill/>
          <a:ln>
            <a:noFill/>
          </a:ln>
        </p:spPr>
      </p:pic>
      <p:pic>
        <p:nvPicPr>
          <p:cNvPr descr="Wildfires Continues In Greece, Kourkouli Village During The Night (provided by NurPhoto via Getty Images)" id="157" name="Google Shape;157;p11"/>
          <p:cNvPicPr preferRelativeResize="0"/>
          <p:nvPr/>
        </p:nvPicPr>
        <p:blipFill rotWithShape="1">
          <a:blip r:embed="rId6">
            <a:alphaModFix/>
          </a:blip>
          <a:srcRect b="0" l="0" r="-3971" t="0"/>
          <a:stretch/>
        </p:blipFill>
        <p:spPr>
          <a:xfrm>
            <a:off x="4135024" y="1698150"/>
            <a:ext cx="3571599" cy="2289576"/>
          </a:xfrm>
          <a:prstGeom prst="rect">
            <a:avLst/>
          </a:prstGeom>
          <a:noFill/>
          <a:ln>
            <a:noFill/>
          </a:ln>
        </p:spPr>
      </p:pic>
      <p:pic>
        <p:nvPicPr>
          <p:cNvPr descr="Multiple Storms Batter California With Flooding Rains (provided by Getty Images)" id="158" name="Google Shape;158;p11"/>
          <p:cNvPicPr preferRelativeResize="0"/>
          <p:nvPr/>
        </p:nvPicPr>
        <p:blipFill>
          <a:blip r:embed="rId7">
            <a:alphaModFix/>
          </a:blip>
          <a:stretch>
            <a:fillRect/>
          </a:stretch>
        </p:blipFill>
        <p:spPr>
          <a:xfrm>
            <a:off x="152400" y="1620425"/>
            <a:ext cx="3571599" cy="2289574"/>
          </a:xfrm>
          <a:prstGeom prst="rect">
            <a:avLst/>
          </a:prstGeom>
          <a:noFill/>
          <a:ln>
            <a:noFill/>
          </a:ln>
        </p:spPr>
      </p:pic>
      <p:pic>
        <p:nvPicPr>
          <p:cNvPr descr="Summer heat. Thermometer display plus 40 degrees celsius. Orange sun in red sky (provided by Getty Images)" id="159" name="Google Shape;159;p11"/>
          <p:cNvPicPr preferRelativeResize="0"/>
          <p:nvPr/>
        </p:nvPicPr>
        <p:blipFill>
          <a:blip r:embed="rId8">
            <a:alphaModFix/>
          </a:blip>
          <a:stretch>
            <a:fillRect/>
          </a:stretch>
        </p:blipFill>
        <p:spPr>
          <a:xfrm>
            <a:off x="8117650" y="4333825"/>
            <a:ext cx="3678577" cy="23717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nvSpPr>
        <p:spPr>
          <a:xfrm>
            <a:off x="1595535" y="1576873"/>
            <a:ext cx="9060000" cy="230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7200">
              <a:solidFill>
                <a:srgbClr val="548135"/>
              </a:solidFill>
              <a:latin typeface="Calibri"/>
              <a:ea typeface="Calibri"/>
              <a:cs typeface="Calibri"/>
              <a:sym typeface="Calibri"/>
            </a:endParaRPr>
          </a:p>
          <a:p>
            <a:pPr indent="0" lvl="0" marL="0" marR="0" rtl="0" algn="ctr">
              <a:spcBef>
                <a:spcPts val="0"/>
              </a:spcBef>
              <a:spcAft>
                <a:spcPts val="0"/>
              </a:spcAft>
              <a:buNone/>
            </a:pPr>
            <a:r>
              <a:rPr b="1" lang="en-US" sz="7200">
                <a:solidFill>
                  <a:srgbClr val="01726C"/>
                </a:solidFill>
                <a:latin typeface="Francois One"/>
                <a:ea typeface="Francois One"/>
                <a:cs typeface="Francois One"/>
                <a:sym typeface="Francois One"/>
              </a:rPr>
              <a:t>What can I do?</a:t>
            </a:r>
            <a:endParaRPr b="1" sz="7200">
              <a:solidFill>
                <a:srgbClr val="01726C"/>
              </a:solidFill>
              <a:latin typeface="Francois One"/>
              <a:ea typeface="Francois One"/>
              <a:cs typeface="Francois One"/>
              <a:sym typeface="Francois On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nvSpPr>
        <p:spPr>
          <a:xfrm>
            <a:off x="1166327" y="1119673"/>
            <a:ext cx="9927900" cy="3417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7200" u="none" cap="none" strike="noStrike">
                <a:solidFill>
                  <a:srgbClr val="01726C"/>
                </a:solidFill>
                <a:latin typeface="Francois One"/>
                <a:ea typeface="Francois One"/>
                <a:cs typeface="Francois One"/>
                <a:sym typeface="Francois One"/>
              </a:rPr>
              <a:t>Part one</a:t>
            </a:r>
            <a:endParaRPr>
              <a:solidFill>
                <a:srgbClr val="01726C"/>
              </a:solidFill>
              <a:latin typeface="Francois One"/>
              <a:ea typeface="Francois One"/>
              <a:cs typeface="Francois One"/>
              <a:sym typeface="Francois One"/>
            </a:endParaRPr>
          </a:p>
          <a:p>
            <a:pPr indent="0" lvl="0" marL="0" marR="0" rtl="0" algn="l">
              <a:spcBef>
                <a:spcPts val="0"/>
              </a:spcBef>
              <a:spcAft>
                <a:spcPts val="0"/>
              </a:spcAft>
              <a:buNone/>
            </a:pPr>
            <a:r>
              <a:t/>
            </a:r>
            <a:endParaRPr b="1" sz="7200">
              <a:solidFill>
                <a:srgbClr val="548135"/>
              </a:solidFill>
              <a:latin typeface="Francois One"/>
              <a:ea typeface="Francois One"/>
              <a:cs typeface="Francois One"/>
              <a:sym typeface="Francois One"/>
            </a:endParaRPr>
          </a:p>
          <a:p>
            <a:pPr indent="0" lvl="0" marL="0" marR="0" rtl="0" algn="ctr">
              <a:spcBef>
                <a:spcPts val="0"/>
              </a:spcBef>
              <a:spcAft>
                <a:spcPts val="0"/>
              </a:spcAft>
              <a:buNone/>
            </a:pPr>
            <a:r>
              <a:rPr b="1" lang="en-US" sz="7200">
                <a:solidFill>
                  <a:srgbClr val="01726C"/>
                </a:solidFill>
                <a:latin typeface="Francois One"/>
                <a:ea typeface="Francois One"/>
                <a:cs typeface="Francois One"/>
                <a:sym typeface="Francois One"/>
              </a:rPr>
              <a:t>Climate Change</a:t>
            </a:r>
            <a:endParaRPr b="1" sz="7200">
              <a:solidFill>
                <a:srgbClr val="01726C"/>
              </a:solidFill>
              <a:latin typeface="Francois One"/>
              <a:ea typeface="Francois One"/>
              <a:cs typeface="Francois One"/>
              <a:sym typeface="Francois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nvSpPr>
        <p:spPr>
          <a:xfrm>
            <a:off x="1177192" y="2360760"/>
            <a:ext cx="10450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200">
                <a:solidFill>
                  <a:srgbClr val="548135"/>
                </a:solidFill>
                <a:latin typeface="Calibri"/>
                <a:ea typeface="Calibri"/>
                <a:cs typeface="Calibri"/>
                <a:sym typeface="Calibri"/>
              </a:rPr>
              <a:t>	</a:t>
            </a:r>
            <a:r>
              <a:rPr b="1" lang="en-US" sz="7200">
                <a:solidFill>
                  <a:srgbClr val="01726C"/>
                </a:solidFill>
                <a:latin typeface="Francois One"/>
                <a:ea typeface="Francois One"/>
                <a:cs typeface="Francois One"/>
                <a:sym typeface="Francois One"/>
              </a:rPr>
              <a:t>Weather or Climate?</a:t>
            </a:r>
            <a:endParaRPr b="1" sz="7200">
              <a:solidFill>
                <a:srgbClr val="01726C"/>
              </a:solidFill>
              <a:latin typeface="Francois One"/>
              <a:ea typeface="Francois One"/>
              <a:cs typeface="Francois One"/>
              <a:sym typeface="Francois O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	</a:t>
            </a:r>
            <a:r>
              <a:rPr lang="en-US">
                <a:latin typeface="Francois One"/>
                <a:ea typeface="Francois One"/>
                <a:cs typeface="Francois One"/>
                <a:sym typeface="Francois One"/>
              </a:rPr>
              <a:t>		</a:t>
            </a:r>
            <a:r>
              <a:rPr b="1" lang="en-US">
                <a:solidFill>
                  <a:srgbClr val="01726C"/>
                </a:solidFill>
                <a:latin typeface="Francois One"/>
                <a:ea typeface="Francois One"/>
                <a:cs typeface="Francois One"/>
                <a:sym typeface="Francois One"/>
              </a:rPr>
              <a:t>Weather or Climate? </a:t>
            </a:r>
            <a:endParaRPr b="1">
              <a:solidFill>
                <a:srgbClr val="01726C"/>
              </a:solidFill>
              <a:latin typeface="Francois One"/>
              <a:ea typeface="Francois One"/>
              <a:cs typeface="Francois One"/>
              <a:sym typeface="Francois One"/>
            </a:endParaRPr>
          </a:p>
        </p:txBody>
      </p:sp>
      <p:sp>
        <p:nvSpPr>
          <p:cNvPr id="103" name="Google Shape;103;p4"/>
          <p:cNvSpPr txBox="1"/>
          <p:nvPr>
            <p:ph idx="2" type="body"/>
          </p:nvPr>
        </p:nvSpPr>
        <p:spPr>
          <a:xfrm>
            <a:off x="645375" y="1888575"/>
            <a:ext cx="5149800" cy="339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solidFill>
                  <a:srgbClr val="01726C"/>
                </a:solidFill>
                <a:latin typeface="Francois One"/>
                <a:ea typeface="Francois One"/>
                <a:cs typeface="Francois One"/>
                <a:sym typeface="Francois One"/>
              </a:rPr>
              <a:t>Weather is day to day and seasonal changes. This could be </a:t>
            </a:r>
            <a:endParaRPr>
              <a:solidFill>
                <a:srgbClr val="01726C"/>
              </a:solidFill>
              <a:latin typeface="Francois One"/>
              <a:ea typeface="Francois One"/>
              <a:cs typeface="Francois One"/>
              <a:sym typeface="Francois One"/>
            </a:endParaRPr>
          </a:p>
          <a:p>
            <a:pPr indent="0" lvl="0" marL="0" rtl="0" algn="l">
              <a:lnSpc>
                <a:spcPct val="90000"/>
              </a:lnSpc>
              <a:spcBef>
                <a:spcPts val="0"/>
              </a:spcBef>
              <a:spcAft>
                <a:spcPts val="0"/>
              </a:spcAft>
              <a:buClr>
                <a:schemeClr val="dk1"/>
              </a:buClr>
              <a:buSzPts val="2800"/>
              <a:buNone/>
            </a:pPr>
            <a:r>
              <a:rPr lang="en-US">
                <a:solidFill>
                  <a:srgbClr val="01726C"/>
                </a:solidFill>
                <a:latin typeface="Francois One"/>
                <a:ea typeface="Francois One"/>
                <a:cs typeface="Francois One"/>
                <a:sym typeface="Francois One"/>
              </a:rPr>
              <a:t>a rainy day, a sunny day, snow, thunder storm, or strong wind</a:t>
            </a:r>
            <a:endParaRPr>
              <a:solidFill>
                <a:srgbClr val="01726C"/>
              </a:solidFill>
              <a:latin typeface="Francois One"/>
              <a:ea typeface="Francois One"/>
              <a:cs typeface="Francois One"/>
              <a:sym typeface="Francois One"/>
            </a:endParaRPr>
          </a:p>
          <a:p>
            <a:pPr indent="0" lvl="0" marL="177800" rtl="0" algn="l">
              <a:lnSpc>
                <a:spcPct val="90000"/>
              </a:lnSpc>
              <a:spcBef>
                <a:spcPts val="1000"/>
              </a:spcBef>
              <a:spcAft>
                <a:spcPts val="0"/>
              </a:spcAft>
              <a:buClr>
                <a:schemeClr val="dk1"/>
              </a:buClr>
              <a:buSzPts val="2800"/>
              <a:buNone/>
            </a:pPr>
            <a:r>
              <a:t/>
            </a:r>
            <a:endParaRPr/>
          </a:p>
        </p:txBody>
      </p:sp>
      <p:sp>
        <p:nvSpPr>
          <p:cNvPr id="104" name="Google Shape;104;p4"/>
          <p:cNvSpPr txBox="1"/>
          <p:nvPr/>
        </p:nvSpPr>
        <p:spPr>
          <a:xfrm>
            <a:off x="6163337" y="1888573"/>
            <a:ext cx="50370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1726C"/>
                </a:solidFill>
                <a:latin typeface="Francois One"/>
                <a:ea typeface="Francois One"/>
                <a:cs typeface="Francois One"/>
                <a:sym typeface="Francois One"/>
              </a:rPr>
              <a:t>Climate is longer term changes Climate varies between different regions of the world. For example, Antarctica and the Amazon have different climates.</a:t>
            </a:r>
            <a:endParaRPr sz="2800">
              <a:solidFill>
                <a:srgbClr val="01726C"/>
              </a:solidFill>
              <a:latin typeface="Francois One"/>
              <a:ea typeface="Francois One"/>
              <a:cs typeface="Francois One"/>
              <a:sym typeface="Francois One"/>
            </a:endParaRPr>
          </a:p>
        </p:txBody>
      </p:sp>
      <p:pic>
        <p:nvPicPr>
          <p:cNvPr descr="Snowy mountain landscapes with icebergs in the ocean at Antarctica. (provided by Getty Images)" id="105" name="Google Shape;105;p4"/>
          <p:cNvPicPr preferRelativeResize="0"/>
          <p:nvPr/>
        </p:nvPicPr>
        <p:blipFill>
          <a:blip r:embed="rId3">
            <a:alphaModFix/>
          </a:blip>
          <a:stretch>
            <a:fillRect/>
          </a:stretch>
        </p:blipFill>
        <p:spPr>
          <a:xfrm>
            <a:off x="6265824" y="4542199"/>
            <a:ext cx="2784748" cy="1563701"/>
          </a:xfrm>
          <a:prstGeom prst="rect">
            <a:avLst/>
          </a:prstGeom>
          <a:noFill/>
          <a:ln>
            <a:noFill/>
          </a:ln>
        </p:spPr>
      </p:pic>
      <p:pic>
        <p:nvPicPr>
          <p:cNvPr descr="Sunlight shining through trees on river in Amazon rainforest (provided by Getty Images)" id="106" name="Google Shape;106;p4"/>
          <p:cNvPicPr preferRelativeResize="0"/>
          <p:nvPr/>
        </p:nvPicPr>
        <p:blipFill>
          <a:blip r:embed="rId4">
            <a:alphaModFix/>
          </a:blip>
          <a:stretch>
            <a:fillRect/>
          </a:stretch>
        </p:blipFill>
        <p:spPr>
          <a:xfrm>
            <a:off x="9338200" y="4487865"/>
            <a:ext cx="2518374" cy="1672372"/>
          </a:xfrm>
          <a:prstGeom prst="rect">
            <a:avLst/>
          </a:prstGeom>
          <a:noFill/>
          <a:ln>
            <a:noFill/>
          </a:ln>
        </p:spPr>
      </p:pic>
      <p:pic>
        <p:nvPicPr>
          <p:cNvPr descr="flat color style cartoon rain cloud (provided by Getty Images)" id="107" name="Google Shape;107;p4"/>
          <p:cNvPicPr preferRelativeResize="0"/>
          <p:nvPr/>
        </p:nvPicPr>
        <p:blipFill>
          <a:blip r:embed="rId5">
            <a:alphaModFix/>
          </a:blip>
          <a:stretch>
            <a:fillRect/>
          </a:stretch>
        </p:blipFill>
        <p:spPr>
          <a:xfrm>
            <a:off x="481170" y="3849124"/>
            <a:ext cx="1985377" cy="1263151"/>
          </a:xfrm>
          <a:prstGeom prst="rect">
            <a:avLst/>
          </a:prstGeom>
          <a:noFill/>
          <a:ln>
            <a:noFill/>
          </a:ln>
        </p:spPr>
      </p:pic>
      <p:pic>
        <p:nvPicPr>
          <p:cNvPr descr="Hand drawn sun vector icon. Sun sketch doodle illustration. Handdrawn sunshine concept. (provided by Getty Images)" id="108" name="Google Shape;108;p4"/>
          <p:cNvPicPr preferRelativeResize="0"/>
          <p:nvPr/>
        </p:nvPicPr>
        <p:blipFill>
          <a:blip r:embed="rId6">
            <a:alphaModFix/>
          </a:blip>
          <a:stretch>
            <a:fillRect/>
          </a:stretch>
        </p:blipFill>
        <p:spPr>
          <a:xfrm>
            <a:off x="3201975" y="3598099"/>
            <a:ext cx="1446748" cy="1446748"/>
          </a:xfrm>
          <a:prstGeom prst="rect">
            <a:avLst/>
          </a:prstGeom>
          <a:noFill/>
          <a:ln>
            <a:noFill/>
          </a:ln>
        </p:spPr>
      </p:pic>
      <p:pic>
        <p:nvPicPr>
          <p:cNvPr descr="People Wearing Raincoat, Rubber Boots and Carrying Umbrella In the Middle of Rain Showers Storm. Flat Background Cartoon Vector Illustration for Banner or Poster (provided by Getty Images)" id="109" name="Google Shape;109;p4"/>
          <p:cNvPicPr preferRelativeResize="0"/>
          <p:nvPr/>
        </p:nvPicPr>
        <p:blipFill>
          <a:blip r:embed="rId7">
            <a:alphaModFix/>
          </a:blip>
          <a:stretch>
            <a:fillRect/>
          </a:stretch>
        </p:blipFill>
        <p:spPr>
          <a:xfrm>
            <a:off x="2183317" y="5044850"/>
            <a:ext cx="2375148" cy="16723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nvSpPr>
        <p:spPr>
          <a:xfrm>
            <a:off x="1315616" y="2537927"/>
            <a:ext cx="9087900" cy="230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rgbClr val="01726C"/>
                </a:solidFill>
                <a:latin typeface="Francois One"/>
                <a:ea typeface="Francois One"/>
                <a:cs typeface="Francois One"/>
                <a:sym typeface="Francois One"/>
              </a:rPr>
              <a:t>What  is  Climate  Change? </a:t>
            </a:r>
            <a:endParaRPr>
              <a:solidFill>
                <a:srgbClr val="01726C"/>
              </a:solidFill>
              <a:latin typeface="Francois One"/>
              <a:ea typeface="Francois One"/>
              <a:cs typeface="Francois One"/>
              <a:sym typeface="Francois On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nvSpPr>
        <p:spPr>
          <a:xfrm>
            <a:off x="647620" y="240162"/>
            <a:ext cx="110391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en-US" sz="2800">
                <a:solidFill>
                  <a:srgbClr val="01726C"/>
                </a:solidFill>
                <a:latin typeface="Francois One"/>
                <a:ea typeface="Francois One"/>
                <a:cs typeface="Francois One"/>
                <a:sym typeface="Francois One"/>
              </a:rPr>
              <a:t>Global temperatures are rising as a result of human activity.</a:t>
            </a:r>
            <a:r>
              <a:rPr lang="en-US" sz="2800">
                <a:solidFill>
                  <a:srgbClr val="548135"/>
                </a:solidFill>
                <a:latin typeface="Calibri"/>
                <a:ea typeface="Calibri"/>
                <a:cs typeface="Calibri"/>
                <a:sym typeface="Calibri"/>
              </a:rPr>
              <a:t> </a:t>
            </a:r>
            <a:endParaRPr>
              <a:solidFill>
                <a:srgbClr val="548135"/>
              </a:solidFill>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pic>
        <p:nvPicPr>
          <p:cNvPr id="120" name="Google Shape;120;p6"/>
          <p:cNvPicPr preferRelativeResize="0"/>
          <p:nvPr/>
        </p:nvPicPr>
        <p:blipFill rotWithShape="1">
          <a:blip r:embed="rId3">
            <a:alphaModFix/>
          </a:blip>
          <a:srcRect b="0" l="0" r="0" t="0"/>
          <a:stretch/>
        </p:blipFill>
        <p:spPr>
          <a:xfrm>
            <a:off x="3277680" y="1969362"/>
            <a:ext cx="5779007" cy="4599047"/>
          </a:xfrm>
          <a:prstGeom prst="rect">
            <a:avLst/>
          </a:prstGeom>
          <a:noFill/>
          <a:ln>
            <a:noFill/>
          </a:ln>
        </p:spPr>
      </p:pic>
      <p:cxnSp>
        <p:nvCxnSpPr>
          <p:cNvPr id="121" name="Google Shape;121;p6"/>
          <p:cNvCxnSpPr/>
          <p:nvPr/>
        </p:nvCxnSpPr>
        <p:spPr>
          <a:xfrm flipH="1" rot="10800000">
            <a:off x="4029425" y="3150125"/>
            <a:ext cx="4766400" cy="1365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nvSpPr>
        <p:spPr>
          <a:xfrm>
            <a:off x="513184" y="961053"/>
            <a:ext cx="10916700" cy="3417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7200">
              <a:solidFill>
                <a:srgbClr val="548135"/>
              </a:solidFill>
              <a:latin typeface="Calibri"/>
              <a:ea typeface="Calibri"/>
              <a:cs typeface="Calibri"/>
              <a:sym typeface="Calibri"/>
            </a:endParaRPr>
          </a:p>
          <a:p>
            <a:pPr indent="0" lvl="0" marL="0" marR="0" rtl="0" algn="ctr">
              <a:spcBef>
                <a:spcPts val="0"/>
              </a:spcBef>
              <a:spcAft>
                <a:spcPts val="0"/>
              </a:spcAft>
              <a:buNone/>
            </a:pPr>
            <a:r>
              <a:rPr b="1" lang="en-US" sz="7200">
                <a:solidFill>
                  <a:srgbClr val="01726C"/>
                </a:solidFill>
                <a:latin typeface="Francois One"/>
                <a:ea typeface="Francois One"/>
                <a:cs typeface="Francois One"/>
                <a:sym typeface="Francois One"/>
              </a:rPr>
              <a:t>What is causing Climate Change?</a:t>
            </a:r>
            <a:r>
              <a:rPr b="1" lang="en-US" sz="7200">
                <a:solidFill>
                  <a:srgbClr val="548135"/>
                </a:solidFill>
                <a:latin typeface="Francois One"/>
                <a:ea typeface="Francois One"/>
                <a:cs typeface="Francois One"/>
                <a:sym typeface="Francois One"/>
              </a:rPr>
              <a:t> </a:t>
            </a:r>
            <a:endParaRPr b="1" sz="7200">
              <a:solidFill>
                <a:srgbClr val="548135"/>
              </a:solidFill>
              <a:latin typeface="Francois One"/>
              <a:ea typeface="Francois One"/>
              <a:cs typeface="Francois One"/>
              <a:sym typeface="Francois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Polluting clouds of exhaust fumes rise in the air Denver Colorado (provided by Getty Images)" id="131" name="Google Shape;131;p8"/>
          <p:cNvPicPr preferRelativeResize="0"/>
          <p:nvPr/>
        </p:nvPicPr>
        <p:blipFill>
          <a:blip r:embed="rId3">
            <a:alphaModFix/>
          </a:blip>
          <a:stretch>
            <a:fillRect/>
          </a:stretch>
        </p:blipFill>
        <p:spPr>
          <a:xfrm>
            <a:off x="9118395" y="682566"/>
            <a:ext cx="2627400" cy="1720386"/>
          </a:xfrm>
          <a:prstGeom prst="rect">
            <a:avLst/>
          </a:prstGeom>
          <a:noFill/>
          <a:ln>
            <a:noFill/>
          </a:ln>
        </p:spPr>
      </p:pic>
      <p:pic>
        <p:nvPicPr>
          <p:cNvPr descr="RWE AG Lignite Mines and Power Stations as EU Agrees Ban on Russian Coal Imports (provided by Bloomberg via Getty Images)" id="132" name="Google Shape;132;p8"/>
          <p:cNvPicPr preferRelativeResize="0"/>
          <p:nvPr/>
        </p:nvPicPr>
        <p:blipFill>
          <a:blip r:embed="rId4">
            <a:alphaModFix/>
          </a:blip>
          <a:stretch>
            <a:fillRect/>
          </a:stretch>
        </p:blipFill>
        <p:spPr>
          <a:xfrm>
            <a:off x="163238" y="682575"/>
            <a:ext cx="2902579" cy="1935998"/>
          </a:xfrm>
          <a:prstGeom prst="rect">
            <a:avLst/>
          </a:prstGeom>
          <a:noFill/>
          <a:ln>
            <a:noFill/>
          </a:ln>
        </p:spPr>
      </p:pic>
      <p:pic>
        <p:nvPicPr>
          <p:cNvPr descr="Chopper landing on a oil rig at day (provided by Getty Images)" id="133" name="Google Shape;133;p8"/>
          <p:cNvPicPr preferRelativeResize="0"/>
          <p:nvPr/>
        </p:nvPicPr>
        <p:blipFill>
          <a:blip r:embed="rId5">
            <a:alphaModFix/>
          </a:blip>
          <a:stretch>
            <a:fillRect/>
          </a:stretch>
        </p:blipFill>
        <p:spPr>
          <a:xfrm>
            <a:off x="255998" y="3815750"/>
            <a:ext cx="3069123" cy="2045575"/>
          </a:xfrm>
          <a:prstGeom prst="rect">
            <a:avLst/>
          </a:prstGeom>
          <a:noFill/>
          <a:ln>
            <a:noFill/>
          </a:ln>
        </p:spPr>
      </p:pic>
      <p:pic>
        <p:nvPicPr>
          <p:cNvPr descr="Cow looking funny, pink nose, in front of a blue sky. (provided by Getty Images)" id="134" name="Google Shape;134;p8"/>
          <p:cNvPicPr preferRelativeResize="0"/>
          <p:nvPr/>
        </p:nvPicPr>
        <p:blipFill>
          <a:blip r:embed="rId6">
            <a:alphaModFix/>
          </a:blip>
          <a:stretch>
            <a:fillRect/>
          </a:stretch>
        </p:blipFill>
        <p:spPr>
          <a:xfrm>
            <a:off x="3995946" y="3930125"/>
            <a:ext cx="2723886" cy="1816811"/>
          </a:xfrm>
          <a:prstGeom prst="rect">
            <a:avLst/>
          </a:prstGeom>
          <a:noFill/>
          <a:ln>
            <a:noFill/>
          </a:ln>
        </p:spPr>
      </p:pic>
      <p:pic>
        <p:nvPicPr>
          <p:cNvPr descr="3D rendering Black oil barrels (provided by Getty Images)" id="135" name="Google Shape;135;p8"/>
          <p:cNvPicPr preferRelativeResize="0"/>
          <p:nvPr/>
        </p:nvPicPr>
        <p:blipFill>
          <a:blip r:embed="rId7">
            <a:alphaModFix/>
          </a:blip>
          <a:stretch>
            <a:fillRect/>
          </a:stretch>
        </p:blipFill>
        <p:spPr>
          <a:xfrm>
            <a:off x="9526728" y="4661177"/>
            <a:ext cx="2219075" cy="1664298"/>
          </a:xfrm>
          <a:prstGeom prst="rect">
            <a:avLst/>
          </a:prstGeom>
          <a:noFill/>
          <a:ln>
            <a:noFill/>
          </a:ln>
        </p:spPr>
      </p:pic>
      <p:pic>
        <p:nvPicPr>
          <p:cNvPr descr="Oil Pumpjack with Clouds in Background (provided by Getty Images)" id="136" name="Google Shape;136;p8"/>
          <p:cNvPicPr preferRelativeResize="0"/>
          <p:nvPr/>
        </p:nvPicPr>
        <p:blipFill>
          <a:blip r:embed="rId8">
            <a:alphaModFix/>
          </a:blip>
          <a:stretch>
            <a:fillRect/>
          </a:stretch>
        </p:blipFill>
        <p:spPr>
          <a:xfrm>
            <a:off x="7547982" y="3439388"/>
            <a:ext cx="1858236" cy="2798285"/>
          </a:xfrm>
          <a:prstGeom prst="rect">
            <a:avLst/>
          </a:prstGeom>
          <a:noFill/>
          <a:ln>
            <a:noFill/>
          </a:ln>
        </p:spPr>
      </p:pic>
      <p:pic>
        <p:nvPicPr>
          <p:cNvPr descr="View of smoke emitting from chimney against sky,Slovakia (provided by Getty Images)" id="137" name="Google Shape;137;p8"/>
          <p:cNvPicPr preferRelativeResize="0"/>
          <p:nvPr/>
        </p:nvPicPr>
        <p:blipFill>
          <a:blip r:embed="rId9">
            <a:alphaModFix/>
          </a:blip>
          <a:stretch>
            <a:fillRect/>
          </a:stretch>
        </p:blipFill>
        <p:spPr>
          <a:xfrm>
            <a:off x="3962211" y="614722"/>
            <a:ext cx="4259799" cy="2475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9"/>
          <p:cNvPicPr preferRelativeResize="0"/>
          <p:nvPr/>
        </p:nvPicPr>
        <p:blipFill rotWithShape="1">
          <a:blip r:embed="rId3">
            <a:alphaModFix/>
          </a:blip>
          <a:srcRect b="0" l="0" r="0" t="0"/>
          <a:stretch/>
        </p:blipFill>
        <p:spPr>
          <a:xfrm>
            <a:off x="3292153" y="1462024"/>
            <a:ext cx="5607699" cy="4819117"/>
          </a:xfrm>
          <a:prstGeom prst="rect">
            <a:avLst/>
          </a:prstGeom>
          <a:noFill/>
          <a:ln>
            <a:noFill/>
          </a:ln>
        </p:spPr>
      </p:pic>
      <p:sp>
        <p:nvSpPr>
          <p:cNvPr id="143" name="Google Shape;143;p9"/>
          <p:cNvSpPr txBox="1"/>
          <p:nvPr/>
        </p:nvSpPr>
        <p:spPr>
          <a:xfrm>
            <a:off x="429208" y="485192"/>
            <a:ext cx="11243400" cy="569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100">
                <a:solidFill>
                  <a:srgbClr val="01726C"/>
                </a:solidFill>
                <a:latin typeface="Francois One"/>
                <a:ea typeface="Francois One"/>
                <a:cs typeface="Francois One"/>
                <a:sym typeface="Francois One"/>
              </a:rPr>
              <a:t>Watch this </a:t>
            </a:r>
            <a:r>
              <a:rPr lang="en-US" sz="3100" u="sng">
                <a:solidFill>
                  <a:srgbClr val="01726C"/>
                </a:solidFill>
                <a:latin typeface="Francois One"/>
                <a:ea typeface="Francois One"/>
                <a:cs typeface="Francois One"/>
                <a:sym typeface="Francois One"/>
                <a:hlinkClick r:id="rId4">
                  <a:extLst>
                    <a:ext uri="{A12FA001-AC4F-418D-AE19-62706E023703}">
                      <ahyp:hlinkClr val="tx"/>
                    </a:ext>
                  </a:extLst>
                </a:hlinkClick>
              </a:rPr>
              <a:t>video</a:t>
            </a:r>
            <a:r>
              <a:rPr lang="en-US" sz="3100">
                <a:solidFill>
                  <a:srgbClr val="01726C"/>
                </a:solidFill>
                <a:latin typeface="Francois One"/>
                <a:ea typeface="Francois One"/>
                <a:cs typeface="Francois One"/>
                <a:sym typeface="Francois One"/>
              </a:rPr>
              <a:t> on </a:t>
            </a:r>
            <a:r>
              <a:rPr lang="en-US" sz="3100">
                <a:solidFill>
                  <a:srgbClr val="01726C"/>
                </a:solidFill>
                <a:latin typeface="Francois One"/>
                <a:ea typeface="Francois One"/>
                <a:cs typeface="Francois One"/>
                <a:sym typeface="Francois One"/>
              </a:rPr>
              <a:t>fossil</a:t>
            </a:r>
            <a:r>
              <a:rPr lang="en-US" sz="3100">
                <a:solidFill>
                  <a:srgbClr val="01726C"/>
                </a:solidFill>
                <a:latin typeface="Francois One"/>
                <a:ea typeface="Francois One"/>
                <a:cs typeface="Francois One"/>
                <a:sym typeface="Francois One"/>
              </a:rPr>
              <a:t> fuels</a:t>
            </a:r>
            <a:endParaRPr sz="3100">
              <a:solidFill>
                <a:srgbClr val="01726C"/>
              </a:solidFill>
              <a:latin typeface="Francois One"/>
              <a:ea typeface="Francois One"/>
              <a:cs typeface="Francois One"/>
              <a:sym typeface="Francois On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2023-08-08T12:55:57Z</dcterms:created>
  <dc:creator>Berwickshire Marine Reserve</dc:creator>
</cp:coreProperties>
</file>