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Francois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FrancoisOne-regular.fnt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2df11c1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2df11c1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a2df11c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a2df11c1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how plastic contributes to climate change. How is plastic made? What is the main ‘ingredient’ of plastic - oil! </a:t>
            </a:r>
            <a:endParaRPr/>
          </a:p>
          <a:p>
            <a:pPr indent="0" lvl="0" marL="0" rtl="0" algn="l">
              <a:spcBef>
                <a:spcPts val="0"/>
              </a:spcBef>
              <a:spcAft>
                <a:spcPts val="0"/>
              </a:spcAft>
              <a:buNone/>
            </a:pPr>
            <a:r>
              <a:rPr lang="en-GB"/>
              <a:t>Watch the video to learn more about how plastic comes from oil.  (this video has no narration but uses subtitles. For younger children it</a:t>
            </a:r>
            <a:endParaRPr/>
          </a:p>
          <a:p>
            <a:pPr indent="0" lvl="0" marL="0" rtl="0" algn="l">
              <a:spcBef>
                <a:spcPts val="0"/>
              </a:spcBef>
              <a:spcAft>
                <a:spcPts val="0"/>
              </a:spcAft>
              <a:buNone/>
            </a:pPr>
            <a:r>
              <a:rPr lang="en-GB"/>
              <a:t>may be necessary to read the subtitles out as the film progresses.) </a:t>
            </a:r>
            <a:endParaRPr/>
          </a:p>
          <a:p>
            <a:pPr indent="0" lvl="0" marL="0" rtl="0" algn="l">
              <a:spcBef>
                <a:spcPts val="0"/>
              </a:spcBef>
              <a:spcAft>
                <a:spcPts val="0"/>
              </a:spcAft>
              <a:buNone/>
            </a:pPr>
            <a:r>
              <a:rPr lang="en-GB"/>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2df11c12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2df11c12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the final part of this video, it explores how plastic ends up in landfill and can be burnt. Ask group what the alternatives are - recycling and reusing. Highlight how this prevents more oil being used to make fresh plastics, and therefore prevents CO2 being released into the atmosphere. (The video focuses on the US but is relevant to everyone.)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a2df11c12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a2df11c12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can we do this - elicit ideas from the group. </a:t>
            </a:r>
            <a:endParaRPr/>
          </a:p>
          <a:p>
            <a:pPr indent="0" lvl="0" marL="0" rtl="0" algn="l">
              <a:spcBef>
                <a:spcPts val="0"/>
              </a:spcBef>
              <a:spcAft>
                <a:spcPts val="0"/>
              </a:spcAft>
              <a:buNone/>
            </a:pPr>
            <a:r>
              <a:rPr lang="en-GB"/>
              <a:t>Reduce - use plastic alternatives eg: paper bags, glass bottles, bamboo toothbrushes. </a:t>
            </a:r>
            <a:endParaRPr/>
          </a:p>
          <a:p>
            <a:pPr indent="0" lvl="0" marL="0" rtl="0" algn="l">
              <a:spcBef>
                <a:spcPts val="0"/>
              </a:spcBef>
              <a:spcAft>
                <a:spcPts val="0"/>
              </a:spcAft>
              <a:buNone/>
            </a:pPr>
            <a:r>
              <a:rPr lang="en-GB"/>
              <a:t>Recycle - Always recycle where possible. If there is no recycle bin - take it home. Make sure you put your recycling in the correct bin. </a:t>
            </a:r>
            <a:endParaRPr/>
          </a:p>
          <a:p>
            <a:pPr indent="0" lvl="0" marL="0" rtl="0" algn="l">
              <a:spcBef>
                <a:spcPts val="0"/>
              </a:spcBef>
              <a:spcAft>
                <a:spcPts val="0"/>
              </a:spcAft>
              <a:buNone/>
            </a:pPr>
            <a:r>
              <a:rPr lang="en-GB"/>
              <a:t>Reuse - Instead of throwing something away, reuse it when you can. Eg: water bottles, clothes, toys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2df11c12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2df11c12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 video from the link - BBC Bitesize video on the problem of plastic in the sea. </a:t>
            </a:r>
            <a:endParaRPr/>
          </a:p>
          <a:p>
            <a:pPr indent="0" lvl="0" marL="0" rtl="0" algn="l">
              <a:spcBef>
                <a:spcPts val="0"/>
              </a:spcBef>
              <a:spcAft>
                <a:spcPts val="0"/>
              </a:spcAft>
              <a:buNone/>
            </a:pPr>
            <a:r>
              <a:rPr lang="en-GB"/>
              <a:t>Discuss how plastic gets into the sea. What can we do? </a:t>
            </a:r>
            <a:endParaRPr/>
          </a:p>
          <a:p>
            <a:pPr indent="0" lvl="0" marL="0" rtl="0" algn="l">
              <a:spcBef>
                <a:spcPts val="0"/>
              </a:spcBef>
              <a:spcAft>
                <a:spcPts val="0"/>
              </a:spcAft>
              <a:buNone/>
            </a:pPr>
            <a:r>
              <a:rPr lang="en-GB"/>
              <a:t>Talk about how plastic can affect marine wildlife. (entanglement, ingestion - use the images from the worksheets to help)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a2df11c12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a2df11c12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do all of these things have in common? Scientists have found a way to make a plastic alternative out of all of these natural alternatives - seaweed, mushrooms and prawn shells! </a:t>
            </a:r>
            <a:endParaRPr/>
          </a:p>
          <a:p>
            <a:pPr indent="0" lvl="0" marL="0" rtl="0" algn="l">
              <a:spcBef>
                <a:spcPts val="0"/>
              </a:spcBef>
              <a:spcAft>
                <a:spcPts val="0"/>
              </a:spcAft>
              <a:buNone/>
            </a:pPr>
            <a:r>
              <a:rPr lang="en-GB"/>
              <a:t>Discuss what might be the positives and negatives of bioplastic - what it could be used for and what it could not be used for.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24559dd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24559dd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this slide to discuss how we might feel worried about climate change and the problems that face the world and our seas. Reassure group that many people are fighting and doing what they can to stop these worrying changes. Open up discussion on what little things each individual can do to help. </a:t>
            </a:r>
            <a:endParaRPr/>
          </a:p>
          <a:p>
            <a:pPr indent="0" lvl="0" marL="0" rtl="0" algn="l">
              <a:spcBef>
                <a:spcPts val="0"/>
              </a:spcBef>
              <a:spcAft>
                <a:spcPts val="0"/>
              </a:spcAft>
              <a:buNone/>
            </a:pPr>
            <a:r>
              <a:rPr lang="en-GB"/>
              <a:t>If you are worried: </a:t>
            </a:r>
            <a:endParaRPr/>
          </a:p>
          <a:p>
            <a:pPr indent="-298450" lvl="0" marL="457200" rtl="0" algn="l">
              <a:spcBef>
                <a:spcPts val="0"/>
              </a:spcBef>
              <a:spcAft>
                <a:spcPts val="0"/>
              </a:spcAft>
              <a:buSzPts val="1100"/>
              <a:buChar char="●"/>
            </a:pPr>
            <a:r>
              <a:rPr lang="en-GB"/>
              <a:t>Talk to an adult</a:t>
            </a:r>
            <a:endParaRPr/>
          </a:p>
          <a:p>
            <a:pPr indent="-298450" lvl="0" marL="457200" rtl="0" algn="l">
              <a:spcBef>
                <a:spcPts val="0"/>
              </a:spcBef>
              <a:spcAft>
                <a:spcPts val="0"/>
              </a:spcAft>
              <a:buSzPts val="1100"/>
              <a:buChar char="●"/>
            </a:pPr>
            <a:r>
              <a:rPr lang="en-GB"/>
              <a:t>Get involved in positive change - join an eco group or make eco friendly changes in your house</a:t>
            </a:r>
            <a:endParaRPr/>
          </a:p>
          <a:p>
            <a:pPr indent="-298450" lvl="0" marL="457200" rtl="0" algn="l">
              <a:spcBef>
                <a:spcPts val="0"/>
              </a:spcBef>
              <a:spcAft>
                <a:spcPts val="0"/>
              </a:spcAft>
              <a:buSzPts val="1100"/>
              <a:buChar char="●"/>
            </a:pPr>
            <a:r>
              <a:rPr lang="en-GB"/>
              <a:t>Encourage your school or community to make changes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2df11c12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2df11c12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w4VG-7ZFvDM"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w4VG-7ZFvDM"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bbc.co.uk/teach/class-clips-video/geography-ks1-oceans-the-plastic-problem/zpphywx" TargetMode="Externa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845251" y="1203425"/>
            <a:ext cx="7725900" cy="2052600"/>
          </a:xfrm>
          <a:prstGeom prst="rect">
            <a:avLst/>
          </a:prstGeom>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None/>
            </a:pPr>
            <a:r>
              <a:rPr b="1" lang="en-GB" sz="4500">
                <a:solidFill>
                  <a:srgbClr val="01726C"/>
                </a:solidFill>
                <a:latin typeface="Francois One"/>
                <a:ea typeface="Francois One"/>
                <a:cs typeface="Francois One"/>
                <a:sym typeface="Francois One"/>
              </a:rPr>
              <a:t>Ocean and Carbon Literacy for Coastal Communities</a:t>
            </a:r>
            <a:endParaRPr b="1" sz="4500">
              <a:solidFill>
                <a:srgbClr val="01726C"/>
              </a:solidFill>
              <a:latin typeface="Francois One"/>
              <a:ea typeface="Francois One"/>
              <a:cs typeface="Francois One"/>
              <a:sym typeface="Francois One"/>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lnSpc>
                <a:spcPct val="90000"/>
              </a:lnSpc>
              <a:spcBef>
                <a:spcPts val="800"/>
              </a:spcBef>
              <a:spcAft>
                <a:spcPts val="0"/>
              </a:spcAft>
              <a:buClr>
                <a:srgbClr val="548135"/>
              </a:buClr>
              <a:buSzPts val="1800"/>
              <a:buFont typeface="Arial"/>
              <a:buNone/>
            </a:pPr>
            <a:r>
              <a:rPr b="1" lang="en-GB" sz="1800">
                <a:solidFill>
                  <a:srgbClr val="01726C"/>
                </a:solidFill>
                <a:latin typeface="Francois One"/>
                <a:ea typeface="Francois One"/>
                <a:cs typeface="Francois One"/>
                <a:sym typeface="Francois One"/>
              </a:rPr>
              <a:t>How climate change is affecting our seas and what we can do about it. </a:t>
            </a:r>
            <a:endParaRPr>
              <a:solidFill>
                <a:srgbClr val="01726C"/>
              </a:solidFill>
              <a:latin typeface="Francois One"/>
              <a:ea typeface="Francois One"/>
              <a:cs typeface="Francois One"/>
              <a:sym typeface="Francois One"/>
            </a:endParaRPr>
          </a:p>
        </p:txBody>
      </p:sp>
      <p:pic>
        <p:nvPicPr>
          <p:cNvPr id="56" name="Google Shape;56;p13"/>
          <p:cNvPicPr preferRelativeResize="0"/>
          <p:nvPr/>
        </p:nvPicPr>
        <p:blipFill rotWithShape="1">
          <a:blip r:embed="rId3">
            <a:alphaModFix/>
          </a:blip>
          <a:srcRect b="0" l="0" r="0" t="0"/>
          <a:stretch/>
        </p:blipFill>
        <p:spPr>
          <a:xfrm>
            <a:off x="180173" y="3600450"/>
            <a:ext cx="1925653" cy="1402555"/>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5451410" y="4301728"/>
            <a:ext cx="3820885" cy="581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a:solidFill>
                  <a:srgbClr val="01726C"/>
                </a:solidFill>
                <a:latin typeface="Francois One"/>
                <a:ea typeface="Francois One"/>
                <a:cs typeface="Francois One"/>
                <a:sym typeface="Francois One"/>
              </a:rPr>
              <a:t>Plastic Planet</a:t>
            </a:r>
            <a:endParaRPr b="1">
              <a:solidFill>
                <a:srgbClr val="01726C"/>
              </a:solidFill>
              <a:latin typeface="Francois One"/>
              <a:ea typeface="Francois One"/>
              <a:cs typeface="Francois One"/>
              <a:sym typeface="Francois One"/>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rgbClr val="01726C"/>
                </a:solidFill>
                <a:latin typeface="Francois One"/>
                <a:ea typeface="Francois One"/>
                <a:cs typeface="Francois One"/>
                <a:sym typeface="Francois One"/>
              </a:rPr>
              <a:t>And what I can do</a:t>
            </a:r>
            <a:endParaRPr>
              <a:solidFill>
                <a:srgbClr val="01726C"/>
              </a:solidFill>
              <a:latin typeface="Francois One"/>
              <a:ea typeface="Francois One"/>
              <a:cs typeface="Francois One"/>
              <a:sym typeface="Francois One"/>
            </a:endParaRPr>
          </a:p>
        </p:txBody>
      </p:sp>
      <p:sp>
        <p:nvSpPr>
          <p:cNvPr id="64" name="Google Shape;64;p14"/>
          <p:cNvSpPr txBox="1"/>
          <p:nvPr/>
        </p:nvSpPr>
        <p:spPr>
          <a:xfrm>
            <a:off x="2022175" y="674050"/>
            <a:ext cx="4932000" cy="9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rgbClr val="01726C"/>
                </a:solidFill>
                <a:latin typeface="Francois One"/>
                <a:ea typeface="Francois One"/>
                <a:cs typeface="Francois One"/>
                <a:sym typeface="Francois One"/>
              </a:rPr>
              <a:t>Part Four</a:t>
            </a:r>
            <a:endParaRPr b="1" sz="3700">
              <a:solidFill>
                <a:srgbClr val="01726C"/>
              </a:solidFill>
              <a:latin typeface="Francois One"/>
              <a:ea typeface="Francois One"/>
              <a:cs typeface="Francois One"/>
              <a:sym typeface="Francoi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solidFill>
                  <a:srgbClr val="01726C"/>
                </a:solidFill>
                <a:latin typeface="Francois One"/>
                <a:ea typeface="Francois One"/>
                <a:cs typeface="Francois One"/>
                <a:sym typeface="Francois One"/>
              </a:rPr>
              <a:t>How is plastic linked to climate change? </a:t>
            </a:r>
            <a:endParaRPr b="1">
              <a:solidFill>
                <a:srgbClr val="01726C"/>
              </a:solidFill>
              <a:latin typeface="Francois One"/>
              <a:ea typeface="Francois One"/>
              <a:cs typeface="Francois One"/>
              <a:sym typeface="Francois One"/>
            </a:endParaRPr>
          </a:p>
        </p:txBody>
      </p:sp>
      <p:pic>
        <p:nvPicPr>
          <p:cNvPr descr="To learn more about Green Living Science visit www.greenlivingscience.org" id="70" name="Google Shape;70;p15" title="How Plastic Is Made">
            <a:hlinkClick r:id="rId3"/>
          </p:cNvPr>
          <p:cNvPicPr preferRelativeResize="0"/>
          <p:nvPr/>
        </p:nvPicPr>
        <p:blipFill>
          <a:blip r:embed="rId4">
            <a:alphaModFix/>
          </a:blip>
          <a:stretch>
            <a:fillRect/>
          </a:stretch>
        </p:blipFill>
        <p:spPr>
          <a:xfrm>
            <a:off x="3048000" y="17145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2688">
                <a:solidFill>
                  <a:srgbClr val="01726C"/>
                </a:solidFill>
                <a:latin typeface="Francois One"/>
                <a:ea typeface="Francois One"/>
                <a:cs typeface="Francois One"/>
                <a:sym typeface="Francois One"/>
              </a:rPr>
              <a:t> What other ways does plastic contribute to climate change?</a:t>
            </a:r>
            <a:r>
              <a:rPr lang="en-GB">
                <a:solidFill>
                  <a:srgbClr val="01726C"/>
                </a:solidFill>
                <a:latin typeface="Francois One"/>
                <a:ea typeface="Francois One"/>
                <a:cs typeface="Francois One"/>
                <a:sym typeface="Francois One"/>
              </a:rPr>
              <a:t> </a:t>
            </a:r>
            <a:endParaRPr sz="2022">
              <a:solidFill>
                <a:srgbClr val="01726C"/>
              </a:solidFill>
              <a:latin typeface="Francois One"/>
              <a:ea typeface="Francois One"/>
              <a:cs typeface="Francois One"/>
              <a:sym typeface="Francois One"/>
            </a:endParaRPr>
          </a:p>
        </p:txBody>
      </p:sp>
      <p:pic>
        <p:nvPicPr>
          <p:cNvPr descr="To learn more about Green Living Science visit www.greenlivingscience.org" id="76" name="Google Shape;76;p16" title="How Plastic Is Made">
            <a:hlinkClick r:id="rId3"/>
          </p:cNvPr>
          <p:cNvPicPr preferRelativeResize="0"/>
          <p:nvPr/>
        </p:nvPicPr>
        <p:blipFill>
          <a:blip r:embed="rId4">
            <a:alphaModFix/>
          </a:blip>
          <a:stretch>
            <a:fillRect/>
          </a:stretch>
        </p:blipFill>
        <p:spPr>
          <a:xfrm>
            <a:off x="3048000" y="17145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2529927" y="1017725"/>
            <a:ext cx="3631110" cy="355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820">
                <a:solidFill>
                  <a:srgbClr val="01726C"/>
                </a:solidFill>
                <a:latin typeface="Francois One"/>
                <a:ea typeface="Francois One"/>
                <a:cs typeface="Francois One"/>
                <a:sym typeface="Francois One"/>
              </a:rPr>
              <a:t>Plastic in the Sea</a:t>
            </a:r>
            <a:endParaRPr b="1" sz="3820">
              <a:solidFill>
                <a:srgbClr val="01726C"/>
              </a:solidFill>
              <a:latin typeface="Francois One"/>
              <a:ea typeface="Francois One"/>
              <a:cs typeface="Francois One"/>
              <a:sym typeface="Francois One"/>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457200" lvl="0" marL="2286000" rtl="0" algn="l">
              <a:spcBef>
                <a:spcPts val="1200"/>
              </a:spcBef>
              <a:spcAft>
                <a:spcPts val="1200"/>
              </a:spcAft>
              <a:buNone/>
            </a:pPr>
            <a:r>
              <a:rPr lang="en-GB" u="sng">
                <a:solidFill>
                  <a:schemeClr val="hlink"/>
                </a:solidFill>
                <a:latin typeface="Francois One"/>
                <a:ea typeface="Francois One"/>
                <a:cs typeface="Francois One"/>
                <a:sym typeface="Francois One"/>
                <a:hlinkClick r:id="rId3"/>
              </a:rPr>
              <a:t>Oceans - the plastic problem</a:t>
            </a:r>
            <a:endParaRPr>
              <a:latin typeface="Francois One"/>
              <a:ea typeface="Francois One"/>
              <a:cs typeface="Francois One"/>
              <a:sym typeface="Francois One"/>
            </a:endParaRPr>
          </a:p>
        </p:txBody>
      </p:sp>
      <p:pic>
        <p:nvPicPr>
          <p:cNvPr id="88" name="Google Shape;88;p18"/>
          <p:cNvPicPr preferRelativeResize="0"/>
          <p:nvPr/>
        </p:nvPicPr>
        <p:blipFill>
          <a:blip r:embed="rId4">
            <a:alphaModFix/>
          </a:blip>
          <a:stretch>
            <a:fillRect/>
          </a:stretch>
        </p:blipFill>
        <p:spPr>
          <a:xfrm>
            <a:off x="2200275" y="2348050"/>
            <a:ext cx="4743450" cy="266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6120">
                <a:solidFill>
                  <a:srgbClr val="01726C"/>
                </a:solidFill>
                <a:latin typeface="Francois One"/>
                <a:ea typeface="Francois One"/>
                <a:cs typeface="Francois One"/>
                <a:sym typeface="Francois One"/>
              </a:rPr>
              <a:t>Alternatives</a:t>
            </a:r>
            <a:endParaRPr sz="6120">
              <a:solidFill>
                <a:srgbClr val="01726C"/>
              </a:solidFill>
              <a:latin typeface="Francois One"/>
              <a:ea typeface="Francois One"/>
              <a:cs typeface="Francois One"/>
              <a:sym typeface="Francois One"/>
            </a:endParaRPr>
          </a:p>
        </p:txBody>
      </p:sp>
      <p:pic>
        <p:nvPicPr>
          <p:cNvPr descr="Macro view of wet seaweed seen on a granite rock along a North Sea beach. (provided by Getty Images)" id="94" name="Google Shape;94;p19"/>
          <p:cNvPicPr preferRelativeResize="0"/>
          <p:nvPr/>
        </p:nvPicPr>
        <p:blipFill>
          <a:blip r:embed="rId3">
            <a:alphaModFix/>
          </a:blip>
          <a:stretch>
            <a:fillRect/>
          </a:stretch>
        </p:blipFill>
        <p:spPr>
          <a:xfrm>
            <a:off x="311700" y="1862450"/>
            <a:ext cx="2655299" cy="1767194"/>
          </a:xfrm>
          <a:prstGeom prst="rect">
            <a:avLst/>
          </a:prstGeom>
          <a:noFill/>
          <a:ln>
            <a:noFill/>
          </a:ln>
        </p:spPr>
      </p:pic>
      <p:pic>
        <p:nvPicPr>
          <p:cNvPr descr="Coprinellus micaceus. Group of mushrooms or toadstools on woods in nature. (provided by Getty Images)" id="95" name="Google Shape;95;p19"/>
          <p:cNvPicPr preferRelativeResize="0"/>
          <p:nvPr/>
        </p:nvPicPr>
        <p:blipFill>
          <a:blip r:embed="rId4">
            <a:alphaModFix/>
          </a:blip>
          <a:stretch>
            <a:fillRect/>
          </a:stretch>
        </p:blipFill>
        <p:spPr>
          <a:xfrm>
            <a:off x="3119400" y="1862450"/>
            <a:ext cx="2905201" cy="1767201"/>
          </a:xfrm>
          <a:prstGeom prst="rect">
            <a:avLst/>
          </a:prstGeom>
          <a:noFill/>
          <a:ln>
            <a:noFill/>
          </a:ln>
        </p:spPr>
      </p:pic>
      <p:pic>
        <p:nvPicPr>
          <p:cNvPr descr="Hood Canal Spot Shrimp (provided by Getty Images)" id="96" name="Google Shape;96;p19"/>
          <p:cNvPicPr preferRelativeResize="0"/>
          <p:nvPr/>
        </p:nvPicPr>
        <p:blipFill>
          <a:blip r:embed="rId5">
            <a:alphaModFix/>
          </a:blip>
          <a:stretch>
            <a:fillRect/>
          </a:stretch>
        </p:blipFill>
        <p:spPr>
          <a:xfrm>
            <a:off x="6259765" y="1862449"/>
            <a:ext cx="2501187" cy="1767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4120">
                <a:solidFill>
                  <a:srgbClr val="01726C"/>
                </a:solidFill>
                <a:latin typeface="Francois One"/>
                <a:ea typeface="Francois One"/>
                <a:cs typeface="Francois One"/>
                <a:sym typeface="Francois One"/>
              </a:rPr>
              <a:t>Don’t panic!</a:t>
            </a:r>
            <a:endParaRPr b="1" sz="4120">
              <a:solidFill>
                <a:srgbClr val="01726C"/>
              </a:solidFill>
              <a:latin typeface="Francois One"/>
              <a:ea typeface="Francois One"/>
              <a:cs typeface="Francois One"/>
              <a:sym typeface="Francois One"/>
            </a:endParaRPr>
          </a:p>
        </p:txBody>
      </p:sp>
      <p:pic>
        <p:nvPicPr>
          <p:cNvPr id="102" name="Google Shape;102;p20"/>
          <p:cNvPicPr preferRelativeResize="0"/>
          <p:nvPr/>
        </p:nvPicPr>
        <p:blipFill>
          <a:blip r:embed="rId3">
            <a:alphaModFix/>
          </a:blip>
          <a:stretch>
            <a:fillRect/>
          </a:stretch>
        </p:blipFill>
        <p:spPr>
          <a:xfrm>
            <a:off x="2200275" y="1424938"/>
            <a:ext cx="4743450" cy="35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GB" sz="5100">
                <a:solidFill>
                  <a:srgbClr val="01726C"/>
                </a:solidFill>
                <a:highlight>
                  <a:srgbClr val="FFFFFF"/>
                </a:highlight>
                <a:latin typeface="Francois One"/>
                <a:ea typeface="Francois One"/>
                <a:cs typeface="Francois One"/>
                <a:sym typeface="Francois One"/>
              </a:rPr>
              <a:t>"I have learned you are never too small to make a difference."</a:t>
            </a:r>
            <a:endParaRPr b="1" sz="5100">
              <a:solidFill>
                <a:srgbClr val="01726C"/>
              </a:solidFill>
              <a:highlight>
                <a:srgbClr val="FFFFFF"/>
              </a:highlight>
              <a:latin typeface="Francois One"/>
              <a:ea typeface="Francois One"/>
              <a:cs typeface="Francois One"/>
              <a:sym typeface="Francois One"/>
            </a:endParaRPr>
          </a:p>
          <a:p>
            <a:pPr indent="0" lvl="0" marL="0" rtl="0" algn="l">
              <a:lnSpc>
                <a:spcPct val="100000"/>
              </a:lnSpc>
              <a:spcBef>
                <a:spcPts val="0"/>
              </a:spcBef>
              <a:spcAft>
                <a:spcPts val="0"/>
              </a:spcAft>
              <a:buClr>
                <a:schemeClr val="dk1"/>
              </a:buClr>
              <a:buSzPts val="1100"/>
              <a:buFont typeface="Arial"/>
              <a:buNone/>
            </a:pPr>
            <a:r>
              <a:t/>
            </a:r>
            <a:endParaRPr b="1" sz="5100">
              <a:solidFill>
                <a:srgbClr val="050B07"/>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i="1" lang="en-GB" sz="2400">
                <a:solidFill>
                  <a:srgbClr val="050B07"/>
                </a:solidFill>
                <a:highlight>
                  <a:srgbClr val="FFFFFF"/>
                </a:highlight>
              </a:rPr>
              <a:t>Greta Thunberg</a:t>
            </a:r>
            <a:endParaRPr b="1" i="1" sz="2400">
              <a:solidFill>
                <a:srgbClr val="050B07"/>
              </a:solidFill>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