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embeddedFontLst>
    <p:embeddedFont>
      <p:font typeface="Francois One"/>
      <p:regular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6" Type="http://schemas.openxmlformats.org/officeDocument/2006/relationships/notesMaster" Target="notesMasters/notesMaster1.xml"/><Relationship Id="rId18" Type="http://schemas.openxmlformats.org/officeDocument/2006/relationships/font" Target="fonts/FrancoisOne-regular.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9b13647eaf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29b13647eaf_0_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9fc2c26db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9fc2c26db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Ocean Converyor Belt is a deep underwater current that mixes the ocean’s water on a global scale. Warm surface waters move downwards, and cold nutrient-rich waters are </a:t>
            </a:r>
            <a:r>
              <a:rPr lang="en-GB"/>
              <a:t>forced up towards the surface. This process is very important as this upwelling of nutrients forms the basis of the food chain. If this is disrupted, it could threaten all ocean life. </a:t>
            </a:r>
            <a:endParaRPr/>
          </a:p>
          <a:p>
            <a:pPr indent="0" lvl="0" marL="0" rtl="0" algn="l">
              <a:spcBef>
                <a:spcPts val="0"/>
              </a:spcBef>
              <a:spcAft>
                <a:spcPts val="0"/>
              </a:spcAft>
              <a:buNone/>
            </a:pPr>
            <a:r>
              <a:rPr lang="en-GB"/>
              <a:t>Climate change can disrupt the ocean conveyor belt due to the melting of glaciers and land ice and increased rainfall in the North. This warm freshwater influx could block the formation of sea ice which in turn would prevent the sinking of cold salty water. If the converyor belt is slowed or even stopped in this way, Europe could see some drastic temperature changes, becoming much cooler and stormier.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9b8f47c69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9b8f47c69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Emphasise that if we take action we can stop the harmful effects of climate change on the ocean. What actions can we take? - similar to Part one answers - stop using fossil fuels, reduce the amount of CO2 in atmosphere, walk or cycle instead of taking car. Don’t waste things- recycle, buy used instead of new, turn of lights. Plant trees. Eat less meat.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9b13647eaf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 this section we are going to look at the effects of climate change on our Seas. </a:t>
            </a:r>
            <a:endParaRPr/>
          </a:p>
        </p:txBody>
      </p:sp>
      <p:sp>
        <p:nvSpPr>
          <p:cNvPr id="135" name="Google Shape;135;g29b13647eaf_0_1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9b13647eaf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9b13647eaf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Elicit ideas from the group of what each of these pictures represents. Sea temp rise, loss of biodiversity (empty oceans), coral bleaching, change in ocean currents, warming oceans, melting ice caps, sea level rise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9b13647eaf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9b13647eaf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Water has a huge capacity to absorb heat. 90% of the excess heat created by climate change is absorbed by the ocean. We really do rely on the seas to keep the planet stable.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9b13647eaf_0_3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9b13647eaf_0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Thermal expansion - refer back to previous slide video. Warming water expands, taking up more room. </a:t>
            </a:r>
            <a:endParaRPr/>
          </a:p>
          <a:p>
            <a:pPr indent="0" lvl="0" marL="0" rtl="0" algn="l">
              <a:spcBef>
                <a:spcPts val="0"/>
              </a:spcBef>
              <a:spcAft>
                <a:spcPts val="0"/>
              </a:spcAft>
              <a:buNone/>
            </a:pPr>
            <a:r>
              <a:rPr lang="en-GB"/>
              <a:t>Melting ice - highlight difference between land ice (glaciers) and sea ice (icebergs and frozen seas) </a:t>
            </a:r>
            <a:endParaRPr/>
          </a:p>
          <a:p>
            <a:pPr indent="0" lvl="0" marL="0" rtl="0" algn="l">
              <a:spcBef>
                <a:spcPts val="0"/>
              </a:spcBef>
              <a:spcAft>
                <a:spcPts val="0"/>
              </a:spcAft>
              <a:buNone/>
            </a:pPr>
            <a:r>
              <a:rPr lang="en-GB"/>
              <a:t>Look for answers such as - coastal areas could end up flooded or underwater, loss of food growing land, people having to move - mass migration, loss of habitat for animals too. </a:t>
            </a:r>
            <a:endParaRPr/>
          </a:p>
          <a:p>
            <a:pPr indent="0" lvl="0" marL="0" rtl="0" algn="l">
              <a:spcBef>
                <a:spcPts val="0"/>
              </a:spcBef>
              <a:spcAft>
                <a:spcPts val="0"/>
              </a:spcAft>
              <a:buNone/>
            </a:pPr>
            <a:r>
              <a:rPr lang="en-GB"/>
              <a:t>Following this slide - can do thermal expansion and melting ice experiment (see info sheets)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9b236b0855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9b236b0855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Climate change is causing the temperature of the sea to rise. This map is from June 2023 when seas around the UK saw record temperatures for short periods of time - marine heatwaves. How can high temperatures affect life in the sea and as a result - us? </a:t>
            </a:r>
            <a:endParaRPr/>
          </a:p>
          <a:p>
            <a:pPr indent="0" lvl="0" marL="0" rtl="0" algn="l">
              <a:lnSpc>
                <a:spcPct val="115000"/>
              </a:lnSpc>
              <a:spcBef>
                <a:spcPts val="0"/>
              </a:spcBef>
              <a:spcAft>
                <a:spcPts val="0"/>
              </a:spcAft>
              <a:buNone/>
            </a:pPr>
            <a:r>
              <a:rPr lang="en-GB">
                <a:solidFill>
                  <a:schemeClr val="dk1"/>
                </a:solidFill>
              </a:rPr>
              <a:t>Link the damage done by heatwaves on land and wildfires on land to a similar level of damage beneath the surface of the sea.</a:t>
            </a:r>
            <a:r>
              <a:rPr lang="en-GB"/>
              <a:t> </a:t>
            </a:r>
            <a:r>
              <a:rPr lang="en-GB"/>
              <a:t>Ask pupils to think about a heatwave on land - what would happen here? </a:t>
            </a:r>
            <a:r>
              <a:rPr lang="en-GB"/>
              <a:t>Plants</a:t>
            </a:r>
            <a:r>
              <a:rPr lang="en-GB"/>
              <a:t> would die = lack of food. Animals can’t cope with increased temperatures = mortality. If ocean food chain is affected this can affect our fisheries - food stability for humans and economic impact eg: on fisheries.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9b236b085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9b236b085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Over time sea temperatures rising can affect life in our oceans. For example on coral reefs. These images show the effect of what we might </a:t>
            </a:r>
            <a:r>
              <a:rPr lang="en-GB"/>
              <a:t>perceive</a:t>
            </a:r>
            <a:r>
              <a:rPr lang="en-GB"/>
              <a:t> as slight temperature increases.  Coral reefs are homes for many animals = loss of biodiversity. </a:t>
            </a:r>
            <a:endParaRPr/>
          </a:p>
          <a:p>
            <a:pPr indent="0" lvl="0" marL="0" rtl="0" algn="l">
              <a:spcBef>
                <a:spcPts val="0"/>
              </a:spcBef>
              <a:spcAft>
                <a:spcPts val="0"/>
              </a:spcAft>
              <a:buNone/>
            </a:pPr>
            <a:r>
              <a:rPr lang="en-GB"/>
              <a:t>Another result of climate change can also impact coral reefs…..leads to next slide.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9b236b085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9b236b08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Ocean acidification is the reduction of the ph of the ocean over an extended period of time, this is caused primarily by the ocean </a:t>
            </a:r>
            <a:r>
              <a:rPr lang="en-GB"/>
              <a:t>absorbing increased amounts of carbon dioxide from the atmosphere. </a:t>
            </a:r>
            <a:endParaRPr/>
          </a:p>
          <a:p>
            <a:pPr indent="0" lvl="0" marL="0" rtl="0" algn="l">
              <a:spcBef>
                <a:spcPts val="0"/>
              </a:spcBef>
              <a:spcAft>
                <a:spcPts val="0"/>
              </a:spcAft>
              <a:buNone/>
            </a:pPr>
            <a:r>
              <a:rPr lang="en-GB"/>
              <a:t>This harms life forms that rely on carbonate based skeletons and shells - urchins, corals, crabs, limpets etc. This also harms organisms higher up the food chain that feed on these organisms.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9b8f47c69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9b8f47c69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Ocean </a:t>
            </a:r>
            <a:r>
              <a:rPr lang="en-GB"/>
              <a:t>acidification can damage the shells of some creatures</a:t>
            </a:r>
            <a:endParaRPr/>
          </a:p>
          <a:p>
            <a:pPr indent="0" lvl="0" marL="0" rtl="0" algn="l">
              <a:spcBef>
                <a:spcPts val="0"/>
              </a:spcBef>
              <a:spcAft>
                <a:spcPts val="0"/>
              </a:spcAft>
              <a:buNone/>
            </a:pPr>
            <a:r>
              <a:rPr lang="en-GB"/>
              <a:t>Follow this slide with the experiment on ocean acidification using either coral skeletons or sea shells.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8" name="Google Shape;58;p14"/>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59" name="Google Shape;59;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0" name="Google Shape;60;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1" name="Google Shape;61;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4" name="Google Shape;64;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5" name="Google Shape;65;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6" name="Shape 66"/>
        <p:cNvGrpSpPr/>
        <p:nvPr/>
      </p:nvGrpSpPr>
      <p:grpSpPr>
        <a:xfrm>
          <a:off x="0" y="0"/>
          <a:ext cx="0" cy="0"/>
          <a:chOff x="0" y="0"/>
          <a:chExt cx="0" cy="0"/>
        </a:xfrm>
      </p:grpSpPr>
      <p:sp>
        <p:nvSpPr>
          <p:cNvPr id="67" name="Google Shape;67;p16"/>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8" name="Google Shape;68;p16"/>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69" name="Google Shape;69;p16"/>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0" name="Google Shape;70;p16"/>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71" name="Google Shape;71;p16"/>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2" name="Google Shape;72;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3" name="Google Shape;73;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4" name="Google Shape;74;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5" name="Shape 75"/>
        <p:cNvGrpSpPr/>
        <p:nvPr/>
      </p:nvGrpSpPr>
      <p:grpSpPr>
        <a:xfrm>
          <a:off x="0" y="0"/>
          <a:ext cx="0" cy="0"/>
          <a:chOff x="0" y="0"/>
          <a:chExt cx="0" cy="0"/>
        </a:xfrm>
      </p:grpSpPr>
      <p:sp>
        <p:nvSpPr>
          <p:cNvPr id="76" name="Google Shape;76;p1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7" name="Google Shape;77;p1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8" name="Google Shape;78;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9" name="Google Shape;79;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0" name="Google Shape;80;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1" name="Shape 81"/>
        <p:cNvGrpSpPr/>
        <p:nvPr/>
      </p:nvGrpSpPr>
      <p:grpSpPr>
        <a:xfrm>
          <a:off x="0" y="0"/>
          <a:ext cx="0" cy="0"/>
          <a:chOff x="0" y="0"/>
          <a:chExt cx="0" cy="0"/>
        </a:xfrm>
      </p:grpSpPr>
      <p:sp>
        <p:nvSpPr>
          <p:cNvPr id="82" name="Google Shape;82;p18"/>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3" name="Google Shape;83;p18"/>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84" name="Google Shape;84;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5" name="Google Shape;85;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6" name="Google Shape;86;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7" name="Shape 87"/>
        <p:cNvGrpSpPr/>
        <p:nvPr/>
      </p:nvGrpSpPr>
      <p:grpSpPr>
        <a:xfrm>
          <a:off x="0" y="0"/>
          <a:ext cx="0" cy="0"/>
          <a:chOff x="0" y="0"/>
          <a:chExt cx="0" cy="0"/>
        </a:xfrm>
      </p:grpSpPr>
      <p:sp>
        <p:nvSpPr>
          <p:cNvPr id="88" name="Google Shape;88;p1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9" name="Google Shape;89;p19"/>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0" name="Google Shape;90;p19"/>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1" name="Google Shape;91;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2" name="Google Shape;92;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3" name="Google Shape;93;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4" name="Shape 94"/>
        <p:cNvGrpSpPr/>
        <p:nvPr/>
      </p:nvGrpSpPr>
      <p:grpSpPr>
        <a:xfrm>
          <a:off x="0" y="0"/>
          <a:ext cx="0" cy="0"/>
          <a:chOff x="0" y="0"/>
          <a:chExt cx="0" cy="0"/>
        </a:xfrm>
      </p:grpSpPr>
      <p:sp>
        <p:nvSpPr>
          <p:cNvPr id="95" name="Google Shape;95;p2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6" name="Google Shape;96;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7" name="Google Shape;97;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8" name="Google Shape;98;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1" name="Google Shape;101;p21"/>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02" name="Google Shape;102;p21"/>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3" name="Google Shape;103;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4" name="Google Shape;104;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5" name="Google Shape;105;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8" name="Google Shape;108;p22"/>
          <p:cNvSpPr/>
          <p:nvPr>
            <p:ph idx="2" type="pic"/>
          </p:nvPr>
        </p:nvSpPr>
        <p:spPr>
          <a:xfrm>
            <a:off x="3887391" y="740569"/>
            <a:ext cx="4629300" cy="3655200"/>
          </a:xfrm>
          <a:prstGeom prst="rect">
            <a:avLst/>
          </a:prstGeom>
          <a:noFill/>
          <a:ln>
            <a:noFill/>
          </a:ln>
        </p:spPr>
      </p:sp>
      <p:sp>
        <p:nvSpPr>
          <p:cNvPr id="109" name="Google Shape;109;p22"/>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10" name="Google Shape;110;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1" name="Google Shape;111;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2" name="Google Shape;112;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5" name="Google Shape;115;p23"/>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6" name="Google Shape;116;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7" name="Google Shape;117;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8" name="Google Shape;118;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1" name="Google Shape;121;p24"/>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2" name="Google Shape;122;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3" name="Google Shape;123;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4" name="Google Shape;124;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4.jpg"/><Relationship Id="rId4" Type="http://schemas.openxmlformats.org/officeDocument/2006/relationships/image" Target="../media/image10.jpg"/><Relationship Id="rId5" Type="http://schemas.openxmlformats.org/officeDocument/2006/relationships/image" Target="../media/image8.jpg"/><Relationship Id="rId6" Type="http://schemas.openxmlformats.org/officeDocument/2006/relationships/image" Target="../media/image1.jpg"/><Relationship Id="rId7" Type="http://schemas.openxmlformats.org/officeDocument/2006/relationships/image" Target="../media/image15.jpg"/><Relationship Id="rId8"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hyperlink" Target="http://www.youtube.com/watch?v=WNpzc3SLkxs" TargetMode="Externa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16.png"/><Relationship Id="rId5"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hyperlink" Target="http://www.youtube.com/watch?v=ogZkV-Yj7Hc" TargetMode="Externa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5"/>
          <p:cNvSpPr txBox="1"/>
          <p:nvPr>
            <p:ph type="ctrTitle"/>
          </p:nvPr>
        </p:nvSpPr>
        <p:spPr>
          <a:xfrm>
            <a:off x="1207025" y="910822"/>
            <a:ext cx="6858000" cy="17907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rgbClr val="548135"/>
              </a:buClr>
              <a:buSzPts val="4500"/>
              <a:buFont typeface="Calibri"/>
              <a:buNone/>
            </a:pPr>
            <a:r>
              <a:rPr b="1" lang="en-GB">
                <a:solidFill>
                  <a:srgbClr val="01726C"/>
                </a:solidFill>
                <a:latin typeface="Francois One"/>
                <a:ea typeface="Francois One"/>
                <a:cs typeface="Francois One"/>
                <a:sym typeface="Francois One"/>
              </a:rPr>
              <a:t>Ocean and Carbon Literacy for Coastal Communities</a:t>
            </a:r>
            <a:endParaRPr b="1">
              <a:solidFill>
                <a:srgbClr val="01726C"/>
              </a:solidFill>
              <a:latin typeface="Francois One"/>
              <a:ea typeface="Francois One"/>
              <a:cs typeface="Francois One"/>
              <a:sym typeface="Francois One"/>
            </a:endParaRPr>
          </a:p>
        </p:txBody>
      </p:sp>
      <p:sp>
        <p:nvSpPr>
          <p:cNvPr id="130" name="Google Shape;130;p25"/>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lnSpcReduction="20000"/>
          </a:bodyPr>
          <a:lstStyle/>
          <a:p>
            <a:pPr indent="0" lvl="0" marL="0" rtl="0" algn="ctr">
              <a:lnSpc>
                <a:spcPct val="90000"/>
              </a:lnSpc>
              <a:spcBef>
                <a:spcPts val="0"/>
              </a:spcBef>
              <a:spcAft>
                <a:spcPts val="0"/>
              </a:spcAft>
              <a:buClr>
                <a:schemeClr val="dk1"/>
              </a:buClr>
              <a:buSzPts val="1800"/>
              <a:buNone/>
            </a:pPr>
            <a:r>
              <a:t/>
            </a:r>
            <a:endParaRPr b="1"/>
          </a:p>
          <a:p>
            <a:pPr indent="0" lvl="0" marL="0" rtl="0" algn="ctr">
              <a:lnSpc>
                <a:spcPct val="90000"/>
              </a:lnSpc>
              <a:spcBef>
                <a:spcPts val="800"/>
              </a:spcBef>
              <a:spcAft>
                <a:spcPts val="0"/>
              </a:spcAft>
              <a:buClr>
                <a:srgbClr val="548135"/>
              </a:buClr>
              <a:buSzPts val="1800"/>
              <a:buNone/>
            </a:pPr>
            <a:r>
              <a:rPr b="1" lang="en-GB">
                <a:solidFill>
                  <a:srgbClr val="01726C"/>
                </a:solidFill>
                <a:latin typeface="Francois One"/>
                <a:ea typeface="Francois One"/>
                <a:cs typeface="Francois One"/>
                <a:sym typeface="Francois One"/>
              </a:rPr>
              <a:t>How climate change is affecting our seas and what we can do about it.</a:t>
            </a:r>
            <a:r>
              <a:rPr b="1" lang="en-GB">
                <a:solidFill>
                  <a:srgbClr val="548135"/>
                </a:solidFill>
              </a:rPr>
              <a:t> </a:t>
            </a:r>
            <a:endParaRPr/>
          </a:p>
          <a:p>
            <a:pPr indent="0" lvl="0" marL="0" rtl="0" algn="ctr">
              <a:lnSpc>
                <a:spcPct val="90000"/>
              </a:lnSpc>
              <a:spcBef>
                <a:spcPts val="800"/>
              </a:spcBef>
              <a:spcAft>
                <a:spcPts val="0"/>
              </a:spcAft>
              <a:buClr>
                <a:schemeClr val="dk1"/>
              </a:buClr>
              <a:buSzPts val="1800"/>
              <a:buNone/>
            </a:pPr>
            <a:r>
              <a:t/>
            </a:r>
            <a:endParaRPr/>
          </a:p>
          <a:p>
            <a:pPr indent="0" lvl="0" marL="0" rtl="0" algn="ctr">
              <a:lnSpc>
                <a:spcPct val="90000"/>
              </a:lnSpc>
              <a:spcBef>
                <a:spcPts val="800"/>
              </a:spcBef>
              <a:spcAft>
                <a:spcPts val="0"/>
              </a:spcAft>
              <a:buClr>
                <a:schemeClr val="dk1"/>
              </a:buClr>
              <a:buSzPts val="1800"/>
              <a:buNone/>
            </a:pPr>
            <a:r>
              <a:t/>
            </a:r>
            <a:endParaRPr/>
          </a:p>
        </p:txBody>
      </p:sp>
      <p:pic>
        <p:nvPicPr>
          <p:cNvPr id="131" name="Google Shape;131;p25"/>
          <p:cNvPicPr preferRelativeResize="0"/>
          <p:nvPr/>
        </p:nvPicPr>
        <p:blipFill rotWithShape="1">
          <a:blip r:embed="rId3">
            <a:alphaModFix/>
          </a:blip>
          <a:srcRect b="0" l="0" r="0" t="0"/>
          <a:stretch/>
        </p:blipFill>
        <p:spPr>
          <a:xfrm>
            <a:off x="5451410" y="4301728"/>
            <a:ext cx="3820885" cy="581990"/>
          </a:xfrm>
          <a:prstGeom prst="rect">
            <a:avLst/>
          </a:prstGeom>
          <a:noFill/>
          <a:ln>
            <a:noFill/>
          </a:ln>
        </p:spPr>
      </p:pic>
      <p:pic>
        <p:nvPicPr>
          <p:cNvPr id="132" name="Google Shape;132;p25"/>
          <p:cNvPicPr preferRelativeResize="0"/>
          <p:nvPr/>
        </p:nvPicPr>
        <p:blipFill rotWithShape="1">
          <a:blip r:embed="rId4">
            <a:alphaModFix/>
          </a:blip>
          <a:srcRect b="0" l="0" r="0" t="0"/>
          <a:stretch/>
        </p:blipFill>
        <p:spPr>
          <a:xfrm>
            <a:off x="180173" y="3600450"/>
            <a:ext cx="1925653" cy="140255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4"/>
          <p:cNvSpPr txBox="1"/>
          <p:nvPr/>
        </p:nvSpPr>
        <p:spPr>
          <a:xfrm>
            <a:off x="0" y="0"/>
            <a:ext cx="8901900" cy="116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6400">
                <a:solidFill>
                  <a:srgbClr val="01726C"/>
                </a:solidFill>
                <a:latin typeface="Francois One"/>
                <a:ea typeface="Francois One"/>
                <a:cs typeface="Francois One"/>
                <a:sym typeface="Francois One"/>
              </a:rPr>
              <a:t>Ocean Currents</a:t>
            </a:r>
            <a:endParaRPr>
              <a:solidFill>
                <a:srgbClr val="01726C"/>
              </a:solidFill>
              <a:latin typeface="Francois One"/>
              <a:ea typeface="Francois One"/>
              <a:cs typeface="Francois One"/>
              <a:sym typeface="Francois One"/>
            </a:endParaRPr>
          </a:p>
        </p:txBody>
      </p:sp>
      <p:pic>
        <p:nvPicPr>
          <p:cNvPr id="193" name="Google Shape;193;p34"/>
          <p:cNvPicPr preferRelativeResize="0"/>
          <p:nvPr/>
        </p:nvPicPr>
        <p:blipFill>
          <a:blip r:embed="rId3">
            <a:alphaModFix/>
          </a:blip>
          <a:stretch>
            <a:fillRect/>
          </a:stretch>
        </p:blipFill>
        <p:spPr>
          <a:xfrm>
            <a:off x="1730825" y="1275100"/>
            <a:ext cx="5440242" cy="3669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5"/>
          <p:cNvSpPr txBox="1"/>
          <p:nvPr/>
        </p:nvSpPr>
        <p:spPr>
          <a:xfrm>
            <a:off x="1054200" y="1356125"/>
            <a:ext cx="7080600" cy="110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6800">
                <a:solidFill>
                  <a:srgbClr val="01726C"/>
                </a:solidFill>
                <a:latin typeface="Francois One"/>
                <a:ea typeface="Francois One"/>
                <a:cs typeface="Francois One"/>
                <a:sym typeface="Francois One"/>
              </a:rPr>
              <a:t>What can I do?</a:t>
            </a:r>
            <a:r>
              <a:rPr lang="en-GB" sz="2100">
                <a:solidFill>
                  <a:schemeClr val="dk1"/>
                </a:solidFill>
                <a:latin typeface="Calibri"/>
                <a:ea typeface="Calibri"/>
                <a:cs typeface="Calibri"/>
                <a:sym typeface="Calibri"/>
              </a:rPr>
              <a:t> </a:t>
            </a:r>
            <a:endParaRPr sz="21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6"/>
          <p:cNvSpPr txBox="1"/>
          <p:nvPr/>
        </p:nvSpPr>
        <p:spPr>
          <a:xfrm>
            <a:off x="934370" y="391580"/>
            <a:ext cx="7446000" cy="3393900"/>
          </a:xfrm>
          <a:prstGeom prst="rect">
            <a:avLst/>
          </a:prstGeom>
          <a:noFill/>
          <a:ln>
            <a:noFill/>
          </a:ln>
        </p:spPr>
        <p:txBody>
          <a:bodyPr anchorCtr="0" anchor="t" bIns="34275" lIns="68575" spcFirstLastPara="1" rIns="68575" wrap="square" tIns="34275">
            <a:spAutoFit/>
          </a:bodyPr>
          <a:lstStyle/>
          <a:p>
            <a:pPr indent="457200" lvl="0" marL="1828800" marR="0" rtl="0" algn="l">
              <a:spcBef>
                <a:spcPts val="0"/>
              </a:spcBef>
              <a:spcAft>
                <a:spcPts val="0"/>
              </a:spcAft>
              <a:buNone/>
            </a:pPr>
            <a:r>
              <a:rPr b="1" i="0" lang="en-GB" sz="5400" u="none" cap="none" strike="noStrike">
                <a:solidFill>
                  <a:srgbClr val="01726C"/>
                </a:solidFill>
                <a:latin typeface="Francois One"/>
                <a:ea typeface="Francois One"/>
                <a:cs typeface="Francois One"/>
                <a:sym typeface="Francois One"/>
              </a:rPr>
              <a:t>Part </a:t>
            </a:r>
            <a:r>
              <a:rPr b="1" lang="en-GB" sz="5400">
                <a:solidFill>
                  <a:srgbClr val="01726C"/>
                </a:solidFill>
                <a:latin typeface="Francois One"/>
                <a:ea typeface="Francois One"/>
                <a:cs typeface="Francois One"/>
                <a:sym typeface="Francois One"/>
              </a:rPr>
              <a:t>two</a:t>
            </a:r>
            <a:endParaRPr sz="1100">
              <a:solidFill>
                <a:srgbClr val="01726C"/>
              </a:solidFill>
              <a:latin typeface="Francois One"/>
              <a:ea typeface="Francois One"/>
              <a:cs typeface="Francois One"/>
              <a:sym typeface="Francois One"/>
            </a:endParaRPr>
          </a:p>
          <a:p>
            <a:pPr indent="0" lvl="0" marL="0" marR="0" rtl="0" algn="l">
              <a:spcBef>
                <a:spcPts val="0"/>
              </a:spcBef>
              <a:spcAft>
                <a:spcPts val="0"/>
              </a:spcAft>
              <a:buNone/>
            </a:pPr>
            <a:r>
              <a:t/>
            </a:r>
            <a:endParaRPr b="1" sz="5400">
              <a:solidFill>
                <a:srgbClr val="01726C"/>
              </a:solidFill>
              <a:latin typeface="Francois One"/>
              <a:ea typeface="Francois One"/>
              <a:cs typeface="Francois One"/>
              <a:sym typeface="Francois One"/>
            </a:endParaRPr>
          </a:p>
          <a:p>
            <a:pPr indent="0" lvl="0" marL="0" marR="0" rtl="0" algn="ctr">
              <a:spcBef>
                <a:spcPts val="0"/>
              </a:spcBef>
              <a:spcAft>
                <a:spcPts val="0"/>
              </a:spcAft>
              <a:buNone/>
            </a:pPr>
            <a:r>
              <a:rPr b="1" lang="en-GB" sz="5400">
                <a:solidFill>
                  <a:srgbClr val="01726C"/>
                </a:solidFill>
                <a:latin typeface="Francois One"/>
                <a:ea typeface="Francois One"/>
                <a:cs typeface="Francois One"/>
                <a:sym typeface="Francois One"/>
              </a:rPr>
              <a:t>How is the ocean affected by climate change?</a:t>
            </a:r>
            <a:endParaRPr b="1" sz="5400">
              <a:solidFill>
                <a:srgbClr val="01726C"/>
              </a:solidFill>
              <a:latin typeface="Francois One"/>
              <a:ea typeface="Francois One"/>
              <a:cs typeface="Francois One"/>
              <a:sym typeface="Francois On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descr="Underwater (provided by Getty Images)" id="142" name="Google Shape;142;p27"/>
          <p:cNvPicPr preferRelativeResize="0"/>
          <p:nvPr/>
        </p:nvPicPr>
        <p:blipFill>
          <a:blip r:embed="rId3">
            <a:alphaModFix/>
          </a:blip>
          <a:stretch>
            <a:fillRect/>
          </a:stretch>
        </p:blipFill>
        <p:spPr>
          <a:xfrm>
            <a:off x="3021399" y="971650"/>
            <a:ext cx="2676849" cy="1774974"/>
          </a:xfrm>
          <a:prstGeom prst="rect">
            <a:avLst/>
          </a:prstGeom>
          <a:noFill/>
          <a:ln>
            <a:noFill/>
          </a:ln>
        </p:spPr>
      </p:pic>
      <p:pic>
        <p:nvPicPr>
          <p:cNvPr descr="New Corals Grow on Previously Bleached Reef (provided by Getty Images)" id="143" name="Google Shape;143;p27"/>
          <p:cNvPicPr preferRelativeResize="0"/>
          <p:nvPr/>
        </p:nvPicPr>
        <p:blipFill>
          <a:blip r:embed="rId4">
            <a:alphaModFix/>
          </a:blip>
          <a:stretch>
            <a:fillRect/>
          </a:stretch>
        </p:blipFill>
        <p:spPr>
          <a:xfrm>
            <a:off x="6025100" y="826258"/>
            <a:ext cx="2857498" cy="1904530"/>
          </a:xfrm>
          <a:prstGeom prst="rect">
            <a:avLst/>
          </a:prstGeom>
          <a:noFill/>
          <a:ln>
            <a:noFill/>
          </a:ln>
        </p:spPr>
      </p:pic>
      <p:pic>
        <p:nvPicPr>
          <p:cNvPr descr="flooding city disaster. concept idea (provided by Getty Images)" id="144" name="Google Shape;144;p27"/>
          <p:cNvPicPr preferRelativeResize="0"/>
          <p:nvPr/>
        </p:nvPicPr>
        <p:blipFill>
          <a:blip r:embed="rId5">
            <a:alphaModFix/>
          </a:blip>
          <a:stretch>
            <a:fillRect/>
          </a:stretch>
        </p:blipFill>
        <p:spPr>
          <a:xfrm>
            <a:off x="6031300" y="3045125"/>
            <a:ext cx="2712817" cy="1774974"/>
          </a:xfrm>
          <a:prstGeom prst="rect">
            <a:avLst/>
          </a:prstGeom>
          <a:noFill/>
          <a:ln>
            <a:noFill/>
          </a:ln>
        </p:spPr>
      </p:pic>
      <p:pic>
        <p:nvPicPr>
          <p:cNvPr descr="Polar bear (Ursus maritimus) swimming in Arctic sea close up (provided by Getty Images)" id="145" name="Google Shape;145;p27"/>
          <p:cNvPicPr preferRelativeResize="0"/>
          <p:nvPr/>
        </p:nvPicPr>
        <p:blipFill>
          <a:blip r:embed="rId6">
            <a:alphaModFix/>
          </a:blip>
          <a:stretch>
            <a:fillRect/>
          </a:stretch>
        </p:blipFill>
        <p:spPr>
          <a:xfrm>
            <a:off x="3049888" y="3027231"/>
            <a:ext cx="2712827" cy="1810769"/>
          </a:xfrm>
          <a:prstGeom prst="rect">
            <a:avLst/>
          </a:prstGeom>
          <a:noFill/>
          <a:ln>
            <a:noFill/>
          </a:ln>
        </p:spPr>
      </p:pic>
      <p:pic>
        <p:nvPicPr>
          <p:cNvPr descr="The ocean current world map (provided by Getty Images)" id="146" name="Google Shape;146;p27"/>
          <p:cNvPicPr preferRelativeResize="0"/>
          <p:nvPr/>
        </p:nvPicPr>
        <p:blipFill>
          <a:blip r:embed="rId7">
            <a:alphaModFix/>
          </a:blip>
          <a:stretch>
            <a:fillRect/>
          </a:stretch>
        </p:blipFill>
        <p:spPr>
          <a:xfrm>
            <a:off x="237200" y="3009321"/>
            <a:ext cx="2677340" cy="1810775"/>
          </a:xfrm>
          <a:prstGeom prst="rect">
            <a:avLst/>
          </a:prstGeom>
          <a:noFill/>
          <a:ln>
            <a:noFill/>
          </a:ln>
        </p:spPr>
      </p:pic>
      <p:pic>
        <p:nvPicPr>
          <p:cNvPr descr="Heat Wave High Temperatures. Earth globe with high fever. Global warming, climate change, pandemics. (provided by Getty Images)" id="147" name="Google Shape;147;p27"/>
          <p:cNvPicPr preferRelativeResize="0"/>
          <p:nvPr/>
        </p:nvPicPr>
        <p:blipFill>
          <a:blip r:embed="rId8">
            <a:alphaModFix/>
          </a:blip>
          <a:stretch>
            <a:fillRect/>
          </a:stretch>
        </p:blipFill>
        <p:spPr>
          <a:xfrm>
            <a:off x="201725" y="906863"/>
            <a:ext cx="2712827" cy="190454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8"/>
          <p:cNvSpPr txBox="1"/>
          <p:nvPr/>
        </p:nvSpPr>
        <p:spPr>
          <a:xfrm>
            <a:off x="1133275" y="388425"/>
            <a:ext cx="6520200" cy="94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400">
                <a:solidFill>
                  <a:srgbClr val="01726C"/>
                </a:solidFill>
                <a:latin typeface="Francois One"/>
                <a:ea typeface="Francois One"/>
                <a:cs typeface="Francois One"/>
                <a:sym typeface="Francois One"/>
              </a:rPr>
              <a:t>Rising water temperatures</a:t>
            </a:r>
            <a:endParaRPr sz="4400">
              <a:solidFill>
                <a:srgbClr val="01726C"/>
              </a:solidFill>
              <a:latin typeface="Francois One"/>
              <a:ea typeface="Francois One"/>
              <a:cs typeface="Francois One"/>
              <a:sym typeface="Francois One"/>
            </a:endParaRPr>
          </a:p>
        </p:txBody>
      </p:sp>
      <p:sp>
        <p:nvSpPr>
          <p:cNvPr id="153" name="Google Shape;153;p28"/>
          <p:cNvSpPr txBox="1"/>
          <p:nvPr/>
        </p:nvSpPr>
        <p:spPr>
          <a:xfrm>
            <a:off x="1069250" y="1338225"/>
            <a:ext cx="6872100" cy="229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100">
              <a:solidFill>
                <a:schemeClr val="dk1"/>
              </a:solidFill>
              <a:latin typeface="Calibri"/>
              <a:ea typeface="Calibri"/>
              <a:cs typeface="Calibri"/>
              <a:sym typeface="Calibri"/>
            </a:endParaRPr>
          </a:p>
          <a:p>
            <a:pPr indent="0" lvl="0" marL="0" rtl="0" algn="l">
              <a:spcBef>
                <a:spcPts val="0"/>
              </a:spcBef>
              <a:spcAft>
                <a:spcPts val="0"/>
              </a:spcAft>
              <a:buNone/>
            </a:pPr>
            <a:r>
              <a:rPr lang="en-GB" sz="2100">
                <a:solidFill>
                  <a:schemeClr val="dk1"/>
                </a:solidFill>
                <a:latin typeface="Calibri"/>
                <a:ea typeface="Calibri"/>
                <a:cs typeface="Calibri"/>
                <a:sym typeface="Calibri"/>
              </a:rPr>
              <a:t>;</a:t>
            </a:r>
            <a:endParaRPr sz="2100">
              <a:solidFill>
                <a:schemeClr val="dk1"/>
              </a:solidFill>
              <a:latin typeface="Calibri"/>
              <a:ea typeface="Calibri"/>
              <a:cs typeface="Calibri"/>
              <a:sym typeface="Calibri"/>
            </a:endParaRPr>
          </a:p>
          <a:p>
            <a:pPr indent="0" lvl="0" marL="0" rtl="0" algn="ctr">
              <a:spcBef>
                <a:spcPts val="0"/>
              </a:spcBef>
              <a:spcAft>
                <a:spcPts val="0"/>
              </a:spcAft>
              <a:buNone/>
            </a:pPr>
            <a:r>
              <a:rPr lang="en-GB" sz="2100">
                <a:solidFill>
                  <a:schemeClr val="dk1"/>
                </a:solidFill>
                <a:latin typeface="Francois One"/>
                <a:ea typeface="Francois One"/>
                <a:cs typeface="Francois One"/>
                <a:sym typeface="Francois One"/>
              </a:rPr>
              <a:t>Watch how water is better than air at absorbing heat. </a:t>
            </a:r>
            <a:endParaRPr sz="2100">
              <a:solidFill>
                <a:schemeClr val="dk1"/>
              </a:solidFill>
              <a:latin typeface="Francois One"/>
              <a:ea typeface="Francois One"/>
              <a:cs typeface="Francois One"/>
              <a:sym typeface="Francois One"/>
            </a:endParaRPr>
          </a:p>
          <a:p>
            <a:pPr indent="0" lvl="0" marL="0" rtl="0" algn="l">
              <a:spcBef>
                <a:spcPts val="0"/>
              </a:spcBef>
              <a:spcAft>
                <a:spcPts val="0"/>
              </a:spcAft>
              <a:buNone/>
            </a:pPr>
            <a:r>
              <a:t/>
            </a:r>
            <a:endParaRPr sz="2100">
              <a:solidFill>
                <a:schemeClr val="dk1"/>
              </a:solidFill>
              <a:latin typeface="Calibri"/>
              <a:ea typeface="Calibri"/>
              <a:cs typeface="Calibri"/>
              <a:sym typeface="Calibri"/>
            </a:endParaRPr>
          </a:p>
        </p:txBody>
      </p:sp>
      <p:pic>
        <p:nvPicPr>
          <p:cNvPr descr="What can a water balloon teach us about climate change on Earth?" id="154" name="Google Shape;154;p28" title="Oceans of Climate Change">
            <a:hlinkClick r:id="rId3"/>
          </p:cNvPr>
          <p:cNvPicPr preferRelativeResize="0"/>
          <p:nvPr/>
        </p:nvPicPr>
        <p:blipFill>
          <a:blip r:embed="rId4">
            <a:alphaModFix/>
          </a:blip>
          <a:stretch>
            <a:fillRect/>
          </a:stretch>
        </p:blipFill>
        <p:spPr>
          <a:xfrm>
            <a:off x="2930600" y="3140875"/>
            <a:ext cx="3048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9"/>
          <p:cNvSpPr txBox="1"/>
          <p:nvPr/>
        </p:nvSpPr>
        <p:spPr>
          <a:xfrm>
            <a:off x="557025" y="505825"/>
            <a:ext cx="7843200" cy="120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100">
                <a:solidFill>
                  <a:srgbClr val="01726C"/>
                </a:solidFill>
                <a:latin typeface="Francois One"/>
                <a:ea typeface="Francois One"/>
                <a:cs typeface="Francois One"/>
                <a:sym typeface="Francois One"/>
              </a:rPr>
              <a:t>Warming seas can lead to sea levels rising for 2 reasons </a:t>
            </a:r>
            <a:endParaRPr b="1" sz="2100">
              <a:solidFill>
                <a:srgbClr val="01726C"/>
              </a:solidFill>
              <a:latin typeface="Francois One"/>
              <a:ea typeface="Francois One"/>
              <a:cs typeface="Francois One"/>
              <a:sym typeface="Francois One"/>
            </a:endParaRPr>
          </a:p>
          <a:p>
            <a:pPr indent="0" lvl="0" marL="0" rtl="0" algn="l">
              <a:spcBef>
                <a:spcPts val="0"/>
              </a:spcBef>
              <a:spcAft>
                <a:spcPts val="0"/>
              </a:spcAft>
              <a:buNone/>
            </a:pPr>
            <a:r>
              <a:t/>
            </a:r>
            <a:endParaRPr b="1" sz="2100">
              <a:solidFill>
                <a:srgbClr val="01726C"/>
              </a:solidFill>
              <a:latin typeface="Francois One"/>
              <a:ea typeface="Francois One"/>
              <a:cs typeface="Francois One"/>
              <a:sym typeface="Francois One"/>
            </a:endParaRPr>
          </a:p>
          <a:p>
            <a:pPr indent="-361950" lvl="0" marL="457200" rtl="0" algn="l">
              <a:spcBef>
                <a:spcPts val="0"/>
              </a:spcBef>
              <a:spcAft>
                <a:spcPts val="0"/>
              </a:spcAft>
              <a:buClr>
                <a:srgbClr val="01726C"/>
              </a:buClr>
              <a:buSzPts val="2100"/>
              <a:buFont typeface="Francois One"/>
              <a:buChar char="●"/>
            </a:pPr>
            <a:r>
              <a:rPr b="1" lang="en-GB" sz="2100">
                <a:solidFill>
                  <a:srgbClr val="01726C"/>
                </a:solidFill>
                <a:latin typeface="Francois One"/>
                <a:ea typeface="Francois One"/>
                <a:cs typeface="Francois One"/>
                <a:sym typeface="Francois One"/>
              </a:rPr>
              <a:t>Melting ice</a:t>
            </a:r>
            <a:endParaRPr b="1" sz="2100">
              <a:solidFill>
                <a:srgbClr val="01726C"/>
              </a:solidFill>
              <a:latin typeface="Francois One"/>
              <a:ea typeface="Francois One"/>
              <a:cs typeface="Francois One"/>
              <a:sym typeface="Francois One"/>
            </a:endParaRPr>
          </a:p>
          <a:p>
            <a:pPr indent="0" lvl="0" marL="0" rtl="0" algn="l">
              <a:spcBef>
                <a:spcPts val="0"/>
              </a:spcBef>
              <a:spcAft>
                <a:spcPts val="0"/>
              </a:spcAft>
              <a:buNone/>
            </a:pPr>
            <a:r>
              <a:t/>
            </a:r>
            <a:endParaRPr b="1" sz="2100">
              <a:solidFill>
                <a:srgbClr val="01726C"/>
              </a:solidFill>
              <a:latin typeface="Francois One"/>
              <a:ea typeface="Francois One"/>
              <a:cs typeface="Francois One"/>
              <a:sym typeface="Francois One"/>
            </a:endParaRPr>
          </a:p>
          <a:p>
            <a:pPr indent="-361950" lvl="0" marL="457200" rtl="0" algn="l">
              <a:spcBef>
                <a:spcPts val="0"/>
              </a:spcBef>
              <a:spcAft>
                <a:spcPts val="0"/>
              </a:spcAft>
              <a:buClr>
                <a:srgbClr val="01726C"/>
              </a:buClr>
              <a:buSzPts val="2100"/>
              <a:buFont typeface="Francois One"/>
              <a:buChar char="●"/>
            </a:pPr>
            <a:r>
              <a:rPr b="1" lang="en-GB" sz="2100">
                <a:solidFill>
                  <a:srgbClr val="01726C"/>
                </a:solidFill>
                <a:latin typeface="Francois One"/>
                <a:ea typeface="Francois One"/>
                <a:cs typeface="Francois One"/>
                <a:sym typeface="Francois One"/>
              </a:rPr>
              <a:t>Thermal expansion</a:t>
            </a:r>
            <a:endParaRPr b="1" sz="2100">
              <a:solidFill>
                <a:srgbClr val="01726C"/>
              </a:solidFill>
              <a:latin typeface="Francois One"/>
              <a:ea typeface="Francois One"/>
              <a:cs typeface="Francois One"/>
              <a:sym typeface="Francois One"/>
            </a:endParaRPr>
          </a:p>
          <a:p>
            <a:pPr indent="0" lvl="0" marL="457200" rtl="0" algn="l">
              <a:spcBef>
                <a:spcPts val="0"/>
              </a:spcBef>
              <a:spcAft>
                <a:spcPts val="0"/>
              </a:spcAft>
              <a:buNone/>
            </a:pPr>
            <a:r>
              <a:t/>
            </a:r>
            <a:endParaRPr b="1" sz="2100">
              <a:solidFill>
                <a:srgbClr val="01726C"/>
              </a:solidFill>
              <a:latin typeface="Francois One"/>
              <a:ea typeface="Francois One"/>
              <a:cs typeface="Francois One"/>
              <a:sym typeface="Francois One"/>
            </a:endParaRPr>
          </a:p>
          <a:p>
            <a:pPr indent="0" lvl="0" marL="457200" rtl="0" algn="l">
              <a:spcBef>
                <a:spcPts val="0"/>
              </a:spcBef>
              <a:spcAft>
                <a:spcPts val="0"/>
              </a:spcAft>
              <a:buNone/>
            </a:pPr>
            <a:r>
              <a:t/>
            </a:r>
            <a:endParaRPr b="1" sz="2100">
              <a:solidFill>
                <a:srgbClr val="01726C"/>
              </a:solidFill>
              <a:latin typeface="Francois One"/>
              <a:ea typeface="Francois One"/>
              <a:cs typeface="Francois One"/>
              <a:sym typeface="Francois One"/>
            </a:endParaRPr>
          </a:p>
          <a:p>
            <a:pPr indent="0" lvl="0" marL="457200" rtl="0" algn="l">
              <a:spcBef>
                <a:spcPts val="0"/>
              </a:spcBef>
              <a:spcAft>
                <a:spcPts val="0"/>
              </a:spcAft>
              <a:buNone/>
            </a:pPr>
            <a:r>
              <a:t/>
            </a:r>
            <a:endParaRPr b="1" sz="2100">
              <a:solidFill>
                <a:srgbClr val="01726C"/>
              </a:solidFill>
              <a:latin typeface="Francois One"/>
              <a:ea typeface="Francois One"/>
              <a:cs typeface="Francois One"/>
              <a:sym typeface="Francois One"/>
            </a:endParaRPr>
          </a:p>
          <a:p>
            <a:pPr indent="0" lvl="0" marL="0" rtl="0" algn="l">
              <a:spcBef>
                <a:spcPts val="0"/>
              </a:spcBef>
              <a:spcAft>
                <a:spcPts val="0"/>
              </a:spcAft>
              <a:buNone/>
            </a:pPr>
            <a:r>
              <a:t/>
            </a:r>
            <a:endParaRPr b="1" sz="2100">
              <a:solidFill>
                <a:srgbClr val="01726C"/>
              </a:solidFill>
              <a:latin typeface="Francois One"/>
              <a:ea typeface="Francois One"/>
              <a:cs typeface="Francois One"/>
              <a:sym typeface="Francois One"/>
            </a:endParaRPr>
          </a:p>
          <a:p>
            <a:pPr indent="0" lvl="0" marL="0" rtl="0" algn="l">
              <a:spcBef>
                <a:spcPts val="0"/>
              </a:spcBef>
              <a:spcAft>
                <a:spcPts val="0"/>
              </a:spcAft>
              <a:buNone/>
            </a:pPr>
            <a:r>
              <a:t/>
            </a:r>
            <a:endParaRPr b="1" sz="2100">
              <a:solidFill>
                <a:srgbClr val="01726C"/>
              </a:solidFill>
              <a:latin typeface="Francois One"/>
              <a:ea typeface="Francois One"/>
              <a:cs typeface="Francois One"/>
              <a:sym typeface="Francois One"/>
            </a:endParaRPr>
          </a:p>
          <a:p>
            <a:pPr indent="0" lvl="0" marL="0" rtl="0" algn="l">
              <a:spcBef>
                <a:spcPts val="0"/>
              </a:spcBef>
              <a:spcAft>
                <a:spcPts val="0"/>
              </a:spcAft>
              <a:buNone/>
            </a:pPr>
            <a:r>
              <a:t/>
            </a:r>
            <a:endParaRPr b="1" sz="2100">
              <a:solidFill>
                <a:srgbClr val="01726C"/>
              </a:solidFill>
              <a:latin typeface="Francois One"/>
              <a:ea typeface="Francois One"/>
              <a:cs typeface="Francois One"/>
              <a:sym typeface="Francois One"/>
            </a:endParaRPr>
          </a:p>
          <a:p>
            <a:pPr indent="0" lvl="0" marL="0" rtl="0" algn="l">
              <a:spcBef>
                <a:spcPts val="0"/>
              </a:spcBef>
              <a:spcAft>
                <a:spcPts val="0"/>
              </a:spcAft>
              <a:buNone/>
            </a:pPr>
            <a:r>
              <a:t/>
            </a:r>
            <a:endParaRPr b="1" sz="2100">
              <a:solidFill>
                <a:srgbClr val="01726C"/>
              </a:solidFill>
              <a:latin typeface="Francois One"/>
              <a:ea typeface="Francois One"/>
              <a:cs typeface="Francois One"/>
              <a:sym typeface="Francois One"/>
            </a:endParaRPr>
          </a:p>
          <a:p>
            <a:pPr indent="0" lvl="0" marL="0" rtl="0" algn="l">
              <a:spcBef>
                <a:spcPts val="0"/>
              </a:spcBef>
              <a:spcAft>
                <a:spcPts val="0"/>
              </a:spcAft>
              <a:buNone/>
            </a:pPr>
            <a:r>
              <a:rPr b="1" lang="en-GB" sz="2100">
                <a:solidFill>
                  <a:srgbClr val="01726C"/>
                </a:solidFill>
                <a:latin typeface="Francois One"/>
                <a:ea typeface="Francois One"/>
                <a:cs typeface="Francois One"/>
                <a:sym typeface="Francois One"/>
              </a:rPr>
              <a:t>What </a:t>
            </a:r>
            <a:r>
              <a:rPr b="1" lang="en-GB" sz="2100">
                <a:solidFill>
                  <a:srgbClr val="01726C"/>
                </a:solidFill>
                <a:latin typeface="Francois One"/>
                <a:ea typeface="Francois One"/>
                <a:cs typeface="Francois One"/>
                <a:sym typeface="Francois One"/>
              </a:rPr>
              <a:t>problems come with rising sea levels? </a:t>
            </a:r>
            <a:endParaRPr b="1" sz="2100">
              <a:solidFill>
                <a:srgbClr val="01726C"/>
              </a:solidFill>
              <a:latin typeface="Francois One"/>
              <a:ea typeface="Francois One"/>
              <a:cs typeface="Francois One"/>
              <a:sym typeface="Francois One"/>
            </a:endParaRPr>
          </a:p>
        </p:txBody>
      </p:sp>
      <p:pic>
        <p:nvPicPr>
          <p:cNvPr descr="Climate Change in Action - Calving Glaciers &amp; Melting Ice at St. Jonsfjorden, Spitsbergen, Svalbard, Norway - Summer 2022 - North of the 78th Parallel (provided by Getty Images)" id="160" name="Google Shape;160;p29"/>
          <p:cNvPicPr preferRelativeResize="0"/>
          <p:nvPr/>
        </p:nvPicPr>
        <p:blipFill>
          <a:blip r:embed="rId3">
            <a:alphaModFix/>
          </a:blip>
          <a:stretch>
            <a:fillRect/>
          </a:stretch>
        </p:blipFill>
        <p:spPr>
          <a:xfrm>
            <a:off x="941850" y="2303475"/>
            <a:ext cx="2660823" cy="1959250"/>
          </a:xfrm>
          <a:prstGeom prst="rect">
            <a:avLst/>
          </a:prstGeom>
          <a:noFill/>
          <a:ln>
            <a:noFill/>
          </a:ln>
        </p:spPr>
      </p:pic>
      <p:pic>
        <p:nvPicPr>
          <p:cNvPr descr="Blue ice of a glacier in Antarctica. (provided by Getty Images)" id="161" name="Google Shape;161;p29"/>
          <p:cNvPicPr preferRelativeResize="0"/>
          <p:nvPr/>
        </p:nvPicPr>
        <p:blipFill>
          <a:blip r:embed="rId4">
            <a:alphaModFix/>
          </a:blip>
          <a:stretch>
            <a:fillRect/>
          </a:stretch>
        </p:blipFill>
        <p:spPr>
          <a:xfrm>
            <a:off x="4679725" y="2348725"/>
            <a:ext cx="2939592" cy="19592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0"/>
          <p:cNvSpPr txBox="1"/>
          <p:nvPr/>
        </p:nvSpPr>
        <p:spPr>
          <a:xfrm>
            <a:off x="480550" y="223750"/>
            <a:ext cx="8035500" cy="108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5200">
                <a:solidFill>
                  <a:srgbClr val="01726C"/>
                </a:solidFill>
                <a:latin typeface="Francois One"/>
                <a:ea typeface="Francois One"/>
                <a:cs typeface="Francois One"/>
                <a:sym typeface="Francois One"/>
              </a:rPr>
              <a:t>Marine Heatwaves</a:t>
            </a:r>
            <a:endParaRPr b="1" sz="5200">
              <a:solidFill>
                <a:srgbClr val="01726C"/>
              </a:solidFill>
              <a:latin typeface="Francois One"/>
              <a:ea typeface="Francois One"/>
              <a:cs typeface="Francois One"/>
              <a:sym typeface="Francois One"/>
            </a:endParaRPr>
          </a:p>
        </p:txBody>
      </p:sp>
      <p:sp>
        <p:nvSpPr>
          <p:cNvPr id="167" name="Google Shape;167;p30"/>
          <p:cNvSpPr txBox="1"/>
          <p:nvPr/>
        </p:nvSpPr>
        <p:spPr>
          <a:xfrm>
            <a:off x="358325" y="1102250"/>
            <a:ext cx="3554400" cy="280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100">
              <a:solidFill>
                <a:srgbClr val="548135"/>
              </a:solidFill>
              <a:latin typeface="Calibri"/>
              <a:ea typeface="Calibri"/>
              <a:cs typeface="Calibri"/>
              <a:sym typeface="Calibri"/>
            </a:endParaRPr>
          </a:p>
          <a:p>
            <a:pPr indent="0" lvl="0" marL="0" rtl="0" algn="l">
              <a:spcBef>
                <a:spcPts val="0"/>
              </a:spcBef>
              <a:spcAft>
                <a:spcPts val="0"/>
              </a:spcAft>
              <a:buNone/>
            </a:pPr>
            <a:r>
              <a:t/>
            </a:r>
            <a:endParaRPr sz="2100">
              <a:solidFill>
                <a:srgbClr val="548135"/>
              </a:solidFill>
              <a:latin typeface="Calibri"/>
              <a:ea typeface="Calibri"/>
              <a:cs typeface="Calibri"/>
              <a:sym typeface="Calibri"/>
            </a:endParaRPr>
          </a:p>
          <a:p>
            <a:pPr indent="0" lvl="0" marL="0" rtl="0" algn="l">
              <a:spcBef>
                <a:spcPts val="0"/>
              </a:spcBef>
              <a:spcAft>
                <a:spcPts val="0"/>
              </a:spcAft>
              <a:buNone/>
            </a:pPr>
            <a:r>
              <a:t/>
            </a:r>
            <a:endParaRPr sz="2100">
              <a:solidFill>
                <a:srgbClr val="548135"/>
              </a:solidFill>
              <a:latin typeface="Calibri"/>
              <a:ea typeface="Calibri"/>
              <a:cs typeface="Calibri"/>
              <a:sym typeface="Calibri"/>
            </a:endParaRPr>
          </a:p>
        </p:txBody>
      </p:sp>
      <p:pic>
        <p:nvPicPr>
          <p:cNvPr id="168" name="Google Shape;168;p30"/>
          <p:cNvPicPr preferRelativeResize="0"/>
          <p:nvPr/>
        </p:nvPicPr>
        <p:blipFill>
          <a:blip r:embed="rId3">
            <a:alphaModFix/>
          </a:blip>
          <a:stretch>
            <a:fillRect/>
          </a:stretch>
        </p:blipFill>
        <p:spPr>
          <a:xfrm>
            <a:off x="1959363" y="1248125"/>
            <a:ext cx="5356799" cy="370046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31"/>
          <p:cNvPicPr preferRelativeResize="0"/>
          <p:nvPr/>
        </p:nvPicPr>
        <p:blipFill>
          <a:blip r:embed="rId3">
            <a:alphaModFix/>
          </a:blip>
          <a:stretch>
            <a:fillRect/>
          </a:stretch>
        </p:blipFill>
        <p:spPr>
          <a:xfrm>
            <a:off x="131100" y="1214375"/>
            <a:ext cx="2869676" cy="2869676"/>
          </a:xfrm>
          <a:prstGeom prst="rect">
            <a:avLst/>
          </a:prstGeom>
          <a:noFill/>
          <a:ln>
            <a:noFill/>
          </a:ln>
        </p:spPr>
      </p:pic>
      <p:pic>
        <p:nvPicPr>
          <p:cNvPr id="174" name="Google Shape;174;p31"/>
          <p:cNvPicPr preferRelativeResize="0"/>
          <p:nvPr/>
        </p:nvPicPr>
        <p:blipFill>
          <a:blip r:embed="rId4">
            <a:alphaModFix/>
          </a:blip>
          <a:stretch>
            <a:fillRect/>
          </a:stretch>
        </p:blipFill>
        <p:spPr>
          <a:xfrm>
            <a:off x="3137163" y="1214375"/>
            <a:ext cx="2869676" cy="2869676"/>
          </a:xfrm>
          <a:prstGeom prst="rect">
            <a:avLst/>
          </a:prstGeom>
          <a:noFill/>
          <a:ln>
            <a:noFill/>
          </a:ln>
        </p:spPr>
      </p:pic>
      <p:pic>
        <p:nvPicPr>
          <p:cNvPr id="175" name="Google Shape;175;p31"/>
          <p:cNvPicPr preferRelativeResize="0"/>
          <p:nvPr/>
        </p:nvPicPr>
        <p:blipFill>
          <a:blip r:embed="rId5">
            <a:alphaModFix/>
          </a:blip>
          <a:stretch>
            <a:fillRect/>
          </a:stretch>
        </p:blipFill>
        <p:spPr>
          <a:xfrm>
            <a:off x="6143250" y="1214375"/>
            <a:ext cx="2869676" cy="28696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2"/>
          <p:cNvSpPr txBox="1"/>
          <p:nvPr/>
        </p:nvSpPr>
        <p:spPr>
          <a:xfrm>
            <a:off x="759775" y="420450"/>
            <a:ext cx="7170900" cy="120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6400">
                <a:solidFill>
                  <a:srgbClr val="01726C"/>
                </a:solidFill>
                <a:latin typeface="Francois One"/>
                <a:ea typeface="Francois One"/>
                <a:cs typeface="Francois One"/>
                <a:sym typeface="Francois One"/>
              </a:rPr>
              <a:t>Ocean Acidification</a:t>
            </a:r>
            <a:endParaRPr b="1" sz="6400">
              <a:solidFill>
                <a:srgbClr val="01726C"/>
              </a:solidFill>
              <a:latin typeface="Francois One"/>
              <a:ea typeface="Francois One"/>
              <a:cs typeface="Francois One"/>
              <a:sym typeface="Francois One"/>
            </a:endParaRPr>
          </a:p>
        </p:txBody>
      </p:sp>
      <p:pic>
        <p:nvPicPr>
          <p:cNvPr descr="There’s a chemical change under way in our oceans. It's called ocean acidification. As the ocean absorbs carbon dioxide from the atmosphere, it's becoming more acidic—eroding the shells of marine life like oysters, clams, and urchins, which are vital to the food web. &#10;&#10;Scientists predict that ocean acidification could wipe out most coral reefs by the middle of this century, and it’s affecting other animals, too. The good news is that, if we reverse course, the ocean should regain its chemical balance. If not, well, the truth will be a lot scarier than fiction.&#10;&#10;Nationally syndicated cartoonist Jim Toomey, creator of Sherman's Lagoon, has joined forces with The Pew Charitable Trusts to illustrate &quot;ocean acidification&quot; and other terms associated with our oceans. &#10;&#10;Watch the full ocean terms video series: http://www.pewtrusts.org/en/research-and-analysis/collections/2016/01/cartoon-crash-course-a-visual-glossary-of-ocean-terminology &#10;&#10;*TRANSCRIPT*&#10;&#10;Invisible force invades world, slowly dissolving residents! Sounds like science fiction. Actually, it’s science nonfiction – otherwise known as reality – and it’s &#10;happening in our oceans right now. “It” is ocean acidification. &#10;&#10;“Huh?”&#10;&#10;The oceans absorbs about a third of the carbon dioxide that spews forth from our cars, power plants, factories and airplanes. That’s over 22 million tons of CO2 every day!  But the ocean doesn’t just “absorb” all that CO2.  There’s a chemical reaction at work here.&#10;&#10;Through processes involving hydrogen ions and other science-y nonfiction words, the ocean is becoming more acidic, and that in turn is eroding the shells of vital marine species including clams, oysters, urchins, and pteropods. &#10;&#10;Oh sure, I know what you’re thinking… “Who cares about a bunch of pteropods?” But these animals are part of the foundation of an enormous food web. And when little things change on a big scale, big changes are sure to follow. &#10;&#10;The chemical change in our seawater is also having an effect on corals. In fact, scientists say that ocean acidification could wipe out most coral reefs by the middle of this century.  &#10;&#10;It’s affecting larger animals, too. For example, certain fish have a harder time detecting predators. And that’s just for starters.&#10;&#10;The good news is that with less carbon pollution, the ocean should regain its chemical balance. &#10;&#10;If not, the truth will be a lot scarier than fiction.&#10;&#10;Pewtrusts.org/oceanacid" id="181" name="Google Shape;181;p32" title="What Is Ocean Acidification? | A Cartoon Crash Course">
            <a:hlinkClick r:id="rId3"/>
          </p:cNvPr>
          <p:cNvPicPr preferRelativeResize="0"/>
          <p:nvPr/>
        </p:nvPicPr>
        <p:blipFill>
          <a:blip r:embed="rId4">
            <a:alphaModFix/>
          </a:blip>
          <a:stretch>
            <a:fillRect/>
          </a:stretch>
        </p:blipFill>
        <p:spPr>
          <a:xfrm>
            <a:off x="2992150" y="1947800"/>
            <a:ext cx="3048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33"/>
          <p:cNvPicPr preferRelativeResize="0"/>
          <p:nvPr/>
        </p:nvPicPr>
        <p:blipFill>
          <a:blip r:embed="rId3">
            <a:alphaModFix/>
          </a:blip>
          <a:stretch>
            <a:fillRect/>
          </a:stretch>
        </p:blipFill>
        <p:spPr>
          <a:xfrm>
            <a:off x="152400" y="152400"/>
            <a:ext cx="3421114" cy="4838702"/>
          </a:xfrm>
          <a:prstGeom prst="rect">
            <a:avLst/>
          </a:prstGeom>
          <a:noFill/>
          <a:ln>
            <a:noFill/>
          </a:ln>
        </p:spPr>
      </p:pic>
      <p:sp>
        <p:nvSpPr>
          <p:cNvPr id="187" name="Google Shape;187;p33"/>
          <p:cNvSpPr txBox="1"/>
          <p:nvPr/>
        </p:nvSpPr>
        <p:spPr>
          <a:xfrm>
            <a:off x="4063200" y="1384350"/>
            <a:ext cx="4654500" cy="207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100">
                <a:solidFill>
                  <a:srgbClr val="01726C"/>
                </a:solidFill>
                <a:latin typeface="Francois One"/>
                <a:ea typeface="Francois One"/>
                <a:cs typeface="Francois One"/>
                <a:sym typeface="Francois One"/>
              </a:rPr>
              <a:t>Before humans started burning fossil fuels around 200 years ago, the ph of the sea was 8.1. Today is is 8.0 - which means that the sea is becoming more acidic. </a:t>
            </a:r>
            <a:endParaRPr sz="2100">
              <a:solidFill>
                <a:srgbClr val="01726C"/>
              </a:solidFill>
              <a:latin typeface="Francois One"/>
              <a:ea typeface="Francois One"/>
              <a:cs typeface="Francois One"/>
              <a:sym typeface="Francois One"/>
            </a:endParaRPr>
          </a:p>
          <a:p>
            <a:pPr indent="0" lvl="0" marL="0" rtl="0" algn="l">
              <a:spcBef>
                <a:spcPts val="0"/>
              </a:spcBef>
              <a:spcAft>
                <a:spcPts val="0"/>
              </a:spcAft>
              <a:buNone/>
            </a:pPr>
            <a:r>
              <a:t/>
            </a:r>
            <a:endParaRPr sz="2100">
              <a:solidFill>
                <a:srgbClr val="01726C"/>
              </a:solidFill>
              <a:latin typeface="Francois One"/>
              <a:ea typeface="Francois One"/>
              <a:cs typeface="Francois One"/>
              <a:sym typeface="Francois One"/>
            </a:endParaRPr>
          </a:p>
          <a:p>
            <a:pPr indent="0" lvl="0" marL="0" rtl="0" algn="l">
              <a:spcBef>
                <a:spcPts val="0"/>
              </a:spcBef>
              <a:spcAft>
                <a:spcPts val="0"/>
              </a:spcAft>
              <a:buNone/>
            </a:pPr>
            <a:r>
              <a:rPr lang="en-GB" sz="2100">
                <a:solidFill>
                  <a:srgbClr val="01726C"/>
                </a:solidFill>
                <a:latin typeface="Francois One"/>
                <a:ea typeface="Francois One"/>
                <a:cs typeface="Francois One"/>
                <a:sym typeface="Francois One"/>
              </a:rPr>
              <a:t>What damage can be done to sea creatures as a result of this?</a:t>
            </a:r>
            <a:r>
              <a:rPr lang="en-GB" sz="2100">
                <a:solidFill>
                  <a:schemeClr val="dk1"/>
                </a:solidFill>
                <a:latin typeface="Calibri"/>
                <a:ea typeface="Calibri"/>
                <a:cs typeface="Calibri"/>
                <a:sym typeface="Calibri"/>
              </a:rPr>
              <a:t> </a:t>
            </a:r>
            <a:endParaRPr sz="21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