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Francois One"/>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FrancoisOne-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db65057bd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db65057bd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are many different organisations throughout the UK and the world who are working to restore these valuable marine habitats. Seagrass can be restored by planting seeds and growing new meadows; Kelp forests can be restored, kelp can even be farmed - by being grown on ropes in the sea. Trawling has been banned in some areas to help preserve these important ecosystems.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db65057bd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db65057bd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All of these natural marine forests help to slow down and reduce wave power and storm surge, helping to prevent damage to coastal areas and coastal errosion.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9db65057bd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9db65057b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Offshore wind turbines, tidal power, wave power. Can you think of any nearby examples of this kind of energy creation? What are the benefits of this type of power. Are there any negatives? (think about impact on marine life - is it worth it on balance?)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02684e4f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02684e4f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9db65057b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9db65057b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db65057b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9db65057b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Oxygen comes from plants as it does on land. But in the sea these plants look a bit different. Seaweeds, seagrass, and tiny marine plants called phytoplankton all absorb carbon dioxide and produce oxygen through  photosynthesis in the same way as trees and plants do on land.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9db65057b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9db65057b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Phytoplankton is microscopic marine algae. </a:t>
            </a:r>
            <a:endParaRPr/>
          </a:p>
          <a:p>
            <a:pPr indent="0" lvl="0" marL="0" rtl="0" algn="l">
              <a:lnSpc>
                <a:spcPct val="115000"/>
              </a:lnSpc>
              <a:spcBef>
                <a:spcPts val="1200"/>
              </a:spcBef>
              <a:spcAft>
                <a:spcPts val="1200"/>
              </a:spcAft>
              <a:buClr>
                <a:schemeClr val="dk1"/>
              </a:buClr>
              <a:buSzPts val="1100"/>
              <a:buFont typeface="Arial"/>
              <a:buNone/>
            </a:pPr>
            <a:r>
              <a:rPr lang="en-GB"/>
              <a:t>Some of the smallest phytoplankton are called Diatoms. Their cell walls are made of silica (like living in a glass house!) and they form beautiful and intricate patterns. The biggest diatoms are the width of a human hair. Scientists estimate that 20-30% of the oxygen we breathe is produced by diatoms.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9db65057b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9db65057b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Plankton seen under a microscope. In the centre of this image is a Chain diatom, found in water sample from St Abbs 25/10/2023</a:t>
            </a:r>
            <a:endParaRPr/>
          </a:p>
          <a:p>
            <a:pPr indent="0" lvl="0" marL="0" rtl="0" algn="l">
              <a:spcBef>
                <a:spcPts val="0"/>
              </a:spcBef>
              <a:spcAft>
                <a:spcPts val="0"/>
              </a:spcAft>
              <a:buNone/>
            </a:pPr>
            <a:r>
              <a:rPr lang="en-GB"/>
              <a:t>This water would seem empty to the naked eye, but once magnified is full of life!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9db65057bd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9db65057bd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Plankton seen under the microscope, in the centre is a Centric diatom found in water sample taken from St Abbs 25/10/2023</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9db65057bd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9db65057b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Blue Whale is the largest animal to have ever existed. This video shows how they also help in the fight against Climate Change. Whale poo is an important fertiliser for the phytoplankton that produces so much oxygen and is the start of the ocean food chain. And, when whales die, their bodies mostly sink to the ocean floor - locking in lots of carbon and stopping it from escaping into the atmosphere.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db65057b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9db65057b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Kelp Forests, Seagrass, Mangroves and Salt Marshes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284a7716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a284a7716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Kelp forests absorb around 4.5 million tons of CO2 every year</a:t>
            </a:r>
            <a:endParaRPr/>
          </a:p>
          <a:p>
            <a:pPr indent="-298450" lvl="0" marL="457200" rtl="0" algn="l">
              <a:spcBef>
                <a:spcPts val="0"/>
              </a:spcBef>
              <a:spcAft>
                <a:spcPts val="0"/>
              </a:spcAft>
              <a:buSzPts val="1100"/>
              <a:buChar char="●"/>
            </a:pPr>
            <a:r>
              <a:rPr lang="en-GB"/>
              <a:t>Per hectare, seagrasses can store up to twice as much carbon than forests on land. The worldwide seagrass ecosystem could store as much as 19.9 billion tons of carbon</a:t>
            </a:r>
            <a:endParaRPr/>
          </a:p>
          <a:p>
            <a:pPr indent="-298450" lvl="0" marL="457200" rtl="0" algn="l">
              <a:spcBef>
                <a:spcPts val="0"/>
              </a:spcBef>
              <a:spcAft>
                <a:spcPts val="0"/>
              </a:spcAft>
              <a:buSzPts val="1100"/>
              <a:buChar char="●"/>
            </a:pPr>
            <a:r>
              <a:rPr lang="en-GB"/>
              <a:t>It is estimated that the average annual carbon sequestration rate for salt marshes is between 6-8 tons of CO2 per hectare.</a:t>
            </a:r>
            <a:endParaRPr/>
          </a:p>
          <a:p>
            <a:pPr indent="-298450" lvl="0" marL="457200" rtl="0" algn="l">
              <a:spcBef>
                <a:spcPts val="0"/>
              </a:spcBef>
              <a:spcAft>
                <a:spcPts val="0"/>
              </a:spcAft>
              <a:buSzPts val="1100"/>
              <a:buChar char="●"/>
            </a:pPr>
            <a:r>
              <a:rPr lang="en-GB"/>
              <a:t>Mangroves store a </a:t>
            </a:r>
            <a:r>
              <a:rPr lang="en-GB"/>
              <a:t>similar</a:t>
            </a:r>
            <a:r>
              <a:rPr lang="en-GB"/>
              <a:t> amount of carbon as salt marshes do.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5.jpg"/><Relationship Id="rId5" Type="http://schemas.openxmlformats.org/officeDocument/2006/relationships/image" Target="../media/image2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21.jpg"/><Relationship Id="rId5" Type="http://schemas.openxmlformats.org/officeDocument/2006/relationships/image" Target="../media/image18.pn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ulYpcQfdgbE" TargetMode="Externa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youtube.com/watch?v=zDkSQrnp7gQ" TargetMode="Externa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845251" y="1203425"/>
            <a:ext cx="7725900" cy="2052600"/>
          </a:xfrm>
          <a:prstGeom prst="rect">
            <a:avLst/>
          </a:prstGeom>
        </p:spPr>
        <p:txBody>
          <a:bodyPr anchorCtr="0" anchor="b" bIns="91425" lIns="91425" spcFirstLastPara="1" rIns="91425" wrap="square" tIns="91425">
            <a:normAutofit fontScale="90000"/>
          </a:bodyPr>
          <a:lstStyle/>
          <a:p>
            <a:pPr indent="0" lvl="0" marL="0" rtl="0" algn="ctr">
              <a:lnSpc>
                <a:spcPct val="90000"/>
              </a:lnSpc>
              <a:spcBef>
                <a:spcPts val="0"/>
              </a:spcBef>
              <a:spcAft>
                <a:spcPts val="0"/>
              </a:spcAft>
              <a:buNone/>
            </a:pPr>
            <a:r>
              <a:rPr b="1" lang="en-GB" sz="4500">
                <a:solidFill>
                  <a:srgbClr val="01726C"/>
                </a:solidFill>
                <a:latin typeface="Francois One"/>
                <a:ea typeface="Francois One"/>
                <a:cs typeface="Francois One"/>
                <a:sym typeface="Francois One"/>
              </a:rPr>
              <a:t>Ocean and Carbon Literacy for Coastal Communities</a:t>
            </a:r>
            <a:endParaRPr b="1" sz="4500">
              <a:solidFill>
                <a:srgbClr val="01726C"/>
              </a:solidFill>
              <a:latin typeface="Francois One"/>
              <a:ea typeface="Francois One"/>
              <a:cs typeface="Francois One"/>
              <a:sym typeface="Francois One"/>
            </a:endParaRPr>
          </a:p>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90000"/>
              </a:lnSpc>
              <a:spcBef>
                <a:spcPts val="800"/>
              </a:spcBef>
              <a:spcAft>
                <a:spcPts val="0"/>
              </a:spcAft>
              <a:buClr>
                <a:srgbClr val="548135"/>
              </a:buClr>
              <a:buSzPts val="1800"/>
              <a:buFont typeface="Arial"/>
              <a:buNone/>
            </a:pPr>
            <a:r>
              <a:rPr b="1" lang="en-GB" sz="1800">
                <a:solidFill>
                  <a:srgbClr val="01726C"/>
                </a:solidFill>
                <a:latin typeface="Francois One"/>
                <a:ea typeface="Francois One"/>
                <a:cs typeface="Francois One"/>
                <a:sym typeface="Francois One"/>
              </a:rPr>
              <a:t>How climate change is affecting our seas and what we can do about it. </a:t>
            </a:r>
            <a:endParaRPr>
              <a:solidFill>
                <a:srgbClr val="01726C"/>
              </a:solidFill>
              <a:latin typeface="Francois One"/>
              <a:ea typeface="Francois One"/>
              <a:cs typeface="Francois One"/>
              <a:sym typeface="Francois One"/>
            </a:endParaRPr>
          </a:p>
        </p:txBody>
      </p:sp>
      <p:pic>
        <p:nvPicPr>
          <p:cNvPr id="56" name="Google Shape;56;p13"/>
          <p:cNvPicPr preferRelativeResize="0"/>
          <p:nvPr/>
        </p:nvPicPr>
        <p:blipFill rotWithShape="1">
          <a:blip r:embed="rId3">
            <a:alphaModFix/>
          </a:blip>
          <a:srcRect b="0" l="0" r="0" t="0"/>
          <a:stretch/>
        </p:blipFill>
        <p:spPr>
          <a:xfrm>
            <a:off x="180173" y="3600450"/>
            <a:ext cx="1925653" cy="1402555"/>
          </a:xfrm>
          <a:prstGeom prst="rect">
            <a:avLst/>
          </a:prstGeom>
          <a:noFill/>
          <a:ln>
            <a:noFill/>
          </a:ln>
        </p:spPr>
      </p:pic>
      <p:pic>
        <p:nvPicPr>
          <p:cNvPr id="57" name="Google Shape;57;p13"/>
          <p:cNvPicPr preferRelativeResize="0"/>
          <p:nvPr/>
        </p:nvPicPr>
        <p:blipFill rotWithShape="1">
          <a:blip r:embed="rId4">
            <a:alphaModFix/>
          </a:blip>
          <a:srcRect b="0" l="0" r="0" t="0"/>
          <a:stretch/>
        </p:blipFill>
        <p:spPr>
          <a:xfrm>
            <a:off x="5451410" y="4301728"/>
            <a:ext cx="3820885" cy="5819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nvSpPr>
        <p:spPr>
          <a:xfrm>
            <a:off x="396350" y="278350"/>
            <a:ext cx="8380800" cy="9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300">
                <a:solidFill>
                  <a:srgbClr val="01726C"/>
                </a:solidFill>
                <a:latin typeface="Francois One"/>
                <a:ea typeface="Francois One"/>
                <a:cs typeface="Francois One"/>
                <a:sym typeface="Francois One"/>
              </a:rPr>
              <a:t>How can we protect them?</a:t>
            </a:r>
            <a:r>
              <a:rPr b="1" lang="en-GB" sz="3300">
                <a:solidFill>
                  <a:srgbClr val="548135"/>
                </a:solidFill>
                <a:latin typeface="Francois One"/>
                <a:ea typeface="Francois One"/>
                <a:cs typeface="Francois One"/>
                <a:sym typeface="Francois One"/>
              </a:rPr>
              <a:t> </a:t>
            </a:r>
            <a:endParaRPr b="1" sz="3300">
              <a:solidFill>
                <a:srgbClr val="548135"/>
              </a:solidFill>
              <a:latin typeface="Francois One"/>
              <a:ea typeface="Francois One"/>
              <a:cs typeface="Francois One"/>
              <a:sym typeface="Francois One"/>
            </a:endParaRPr>
          </a:p>
        </p:txBody>
      </p:sp>
      <p:pic>
        <p:nvPicPr>
          <p:cNvPr id="117" name="Google Shape;117;p22"/>
          <p:cNvPicPr preferRelativeResize="0"/>
          <p:nvPr/>
        </p:nvPicPr>
        <p:blipFill>
          <a:blip r:embed="rId3">
            <a:alphaModFix/>
          </a:blip>
          <a:stretch>
            <a:fillRect/>
          </a:stretch>
        </p:blipFill>
        <p:spPr>
          <a:xfrm>
            <a:off x="727250" y="1353550"/>
            <a:ext cx="3327431" cy="2218288"/>
          </a:xfrm>
          <a:prstGeom prst="rect">
            <a:avLst/>
          </a:prstGeom>
          <a:noFill/>
          <a:ln>
            <a:noFill/>
          </a:ln>
        </p:spPr>
      </p:pic>
      <p:pic>
        <p:nvPicPr>
          <p:cNvPr id="118" name="Google Shape;118;p22"/>
          <p:cNvPicPr preferRelativeResize="0"/>
          <p:nvPr/>
        </p:nvPicPr>
        <p:blipFill>
          <a:blip r:embed="rId4">
            <a:alphaModFix/>
          </a:blip>
          <a:stretch>
            <a:fillRect/>
          </a:stretch>
        </p:blipFill>
        <p:spPr>
          <a:xfrm>
            <a:off x="5328000" y="1353550"/>
            <a:ext cx="3327425" cy="2218284"/>
          </a:xfrm>
          <a:prstGeom prst="rect">
            <a:avLst/>
          </a:prstGeom>
          <a:noFill/>
          <a:ln>
            <a:noFill/>
          </a:ln>
        </p:spPr>
      </p:pic>
      <p:sp>
        <p:nvSpPr>
          <p:cNvPr id="119" name="Google Shape;119;p22"/>
          <p:cNvSpPr txBox="1"/>
          <p:nvPr/>
        </p:nvSpPr>
        <p:spPr>
          <a:xfrm>
            <a:off x="940950" y="3863675"/>
            <a:ext cx="7563900" cy="10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100">
                <a:solidFill>
                  <a:srgbClr val="01726C"/>
                </a:solidFill>
                <a:latin typeface="Francois One"/>
                <a:ea typeface="Francois One"/>
                <a:cs typeface="Francois One"/>
                <a:sym typeface="Francois One"/>
              </a:rPr>
              <a:t>Restoration</a:t>
            </a:r>
            <a:endParaRPr sz="4100">
              <a:solidFill>
                <a:srgbClr val="01726C"/>
              </a:solidFill>
              <a:latin typeface="Francois One"/>
              <a:ea typeface="Francois One"/>
              <a:cs typeface="Francois One"/>
              <a:sym typeface="Francois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p:tgtEl>
                                          <p:spTgt spid="1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nvSpPr>
        <p:spPr>
          <a:xfrm>
            <a:off x="983875" y="484475"/>
            <a:ext cx="6776100" cy="10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5300">
                <a:solidFill>
                  <a:srgbClr val="01726C"/>
                </a:solidFill>
                <a:latin typeface="Francois One"/>
                <a:ea typeface="Francois One"/>
                <a:cs typeface="Francois One"/>
                <a:sym typeface="Francois One"/>
              </a:rPr>
              <a:t>Nature’s Defences</a:t>
            </a:r>
            <a:endParaRPr b="1" sz="5300">
              <a:solidFill>
                <a:srgbClr val="01726C"/>
              </a:solidFill>
              <a:latin typeface="Francois One"/>
              <a:ea typeface="Francois One"/>
              <a:cs typeface="Francois One"/>
              <a:sym typeface="Francois One"/>
            </a:endParaRPr>
          </a:p>
        </p:txBody>
      </p:sp>
      <p:sp>
        <p:nvSpPr>
          <p:cNvPr id="125" name="Google Shape;125;p23"/>
          <p:cNvSpPr txBox="1"/>
          <p:nvPr/>
        </p:nvSpPr>
        <p:spPr>
          <a:xfrm>
            <a:off x="802475" y="1519575"/>
            <a:ext cx="7309800" cy="7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01726C"/>
                </a:solidFill>
                <a:latin typeface="Francois One"/>
                <a:ea typeface="Francois One"/>
                <a:cs typeface="Francois One"/>
                <a:sym typeface="Francois One"/>
              </a:rPr>
              <a:t>Climate change is causing changes to our weather patterns, including stronger storms. The ocean can help to provide natural solutions to coastline defences. </a:t>
            </a:r>
            <a:endParaRPr sz="1800">
              <a:solidFill>
                <a:srgbClr val="01726C"/>
              </a:solidFill>
              <a:latin typeface="Francois One"/>
              <a:ea typeface="Francois One"/>
              <a:cs typeface="Francois One"/>
              <a:sym typeface="Francois One"/>
            </a:endParaRPr>
          </a:p>
          <a:p>
            <a:pPr indent="0" lvl="0" marL="0" rtl="0" algn="l">
              <a:spcBef>
                <a:spcPts val="0"/>
              </a:spcBef>
              <a:spcAft>
                <a:spcPts val="0"/>
              </a:spcAft>
              <a:buNone/>
            </a:pPr>
            <a:r>
              <a:t/>
            </a:r>
            <a:endParaRPr sz="1800">
              <a:solidFill>
                <a:srgbClr val="01726C"/>
              </a:solidFill>
              <a:latin typeface="Francois One"/>
              <a:ea typeface="Francois One"/>
              <a:cs typeface="Francois One"/>
              <a:sym typeface="Francois One"/>
            </a:endParaRPr>
          </a:p>
          <a:p>
            <a:pPr indent="0" lvl="0" marL="0" rtl="0" algn="l">
              <a:spcBef>
                <a:spcPts val="0"/>
              </a:spcBef>
              <a:spcAft>
                <a:spcPts val="0"/>
              </a:spcAft>
              <a:buNone/>
            </a:pPr>
            <a:r>
              <a:t/>
            </a:r>
            <a:endParaRPr sz="1800">
              <a:solidFill>
                <a:srgbClr val="01726C"/>
              </a:solidFill>
              <a:latin typeface="Francois One"/>
              <a:ea typeface="Francois One"/>
              <a:cs typeface="Francois One"/>
              <a:sym typeface="Francois One"/>
            </a:endParaRPr>
          </a:p>
        </p:txBody>
      </p:sp>
      <p:pic>
        <p:nvPicPr>
          <p:cNvPr id="126" name="Google Shape;126;p23"/>
          <p:cNvPicPr preferRelativeResize="0"/>
          <p:nvPr/>
        </p:nvPicPr>
        <p:blipFill>
          <a:blip r:embed="rId3">
            <a:alphaModFix/>
          </a:blip>
          <a:stretch>
            <a:fillRect/>
          </a:stretch>
        </p:blipFill>
        <p:spPr>
          <a:xfrm>
            <a:off x="361650" y="3184800"/>
            <a:ext cx="2514025" cy="1396687"/>
          </a:xfrm>
          <a:prstGeom prst="rect">
            <a:avLst/>
          </a:prstGeom>
          <a:noFill/>
          <a:ln>
            <a:noFill/>
          </a:ln>
        </p:spPr>
      </p:pic>
      <p:pic>
        <p:nvPicPr>
          <p:cNvPr id="127" name="Google Shape;127;p23"/>
          <p:cNvPicPr preferRelativeResize="0"/>
          <p:nvPr/>
        </p:nvPicPr>
        <p:blipFill>
          <a:blip r:embed="rId4">
            <a:alphaModFix/>
          </a:blip>
          <a:stretch>
            <a:fillRect/>
          </a:stretch>
        </p:blipFill>
        <p:spPr>
          <a:xfrm>
            <a:off x="2875675" y="3405750"/>
            <a:ext cx="3401100" cy="1095075"/>
          </a:xfrm>
          <a:prstGeom prst="rect">
            <a:avLst/>
          </a:prstGeom>
          <a:noFill/>
          <a:ln>
            <a:noFill/>
          </a:ln>
        </p:spPr>
      </p:pic>
      <p:pic>
        <p:nvPicPr>
          <p:cNvPr id="128" name="Google Shape;128;p23"/>
          <p:cNvPicPr preferRelativeResize="0"/>
          <p:nvPr/>
        </p:nvPicPr>
        <p:blipFill>
          <a:blip r:embed="rId5">
            <a:alphaModFix/>
          </a:blip>
          <a:stretch>
            <a:fillRect/>
          </a:stretch>
        </p:blipFill>
        <p:spPr>
          <a:xfrm>
            <a:off x="6792000" y="2770575"/>
            <a:ext cx="2280626" cy="2280625"/>
          </a:xfrm>
          <a:prstGeom prst="rect">
            <a:avLst/>
          </a:prstGeom>
          <a:noFill/>
          <a:ln>
            <a:noFill/>
          </a:ln>
        </p:spPr>
      </p:pic>
      <p:sp>
        <p:nvSpPr>
          <p:cNvPr id="129" name="Google Shape;129;p23"/>
          <p:cNvSpPr txBox="1"/>
          <p:nvPr/>
        </p:nvSpPr>
        <p:spPr>
          <a:xfrm>
            <a:off x="3028675" y="2356450"/>
            <a:ext cx="26865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01726C"/>
                </a:solidFill>
                <a:latin typeface="Francois One"/>
                <a:ea typeface="Francois One"/>
                <a:cs typeface="Francois One"/>
                <a:sym typeface="Francois One"/>
              </a:rPr>
              <a:t>How do you think they can help? </a:t>
            </a:r>
            <a:endParaRPr sz="1800">
              <a:solidFill>
                <a:srgbClr val="01726C"/>
              </a:solidFill>
              <a:latin typeface="Francois One"/>
              <a:ea typeface="Francois One"/>
              <a:cs typeface="Francois One"/>
              <a:sym typeface="Francois One"/>
            </a:endParaRPr>
          </a:p>
        </p:txBody>
      </p:sp>
      <p:sp>
        <p:nvSpPr>
          <p:cNvPr id="130" name="Google Shape;130;p23"/>
          <p:cNvSpPr txBox="1"/>
          <p:nvPr/>
        </p:nvSpPr>
        <p:spPr>
          <a:xfrm>
            <a:off x="2569700" y="2828600"/>
            <a:ext cx="44712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4813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nvSpPr>
        <p:spPr>
          <a:xfrm>
            <a:off x="461000" y="356425"/>
            <a:ext cx="7821900" cy="98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5300">
                <a:solidFill>
                  <a:srgbClr val="01726C"/>
                </a:solidFill>
                <a:latin typeface="Francois One"/>
                <a:ea typeface="Francois One"/>
                <a:cs typeface="Francois One"/>
                <a:sym typeface="Francois One"/>
              </a:rPr>
              <a:t>Renewable energy</a:t>
            </a:r>
            <a:endParaRPr sz="5300">
              <a:solidFill>
                <a:srgbClr val="01726C"/>
              </a:solidFill>
              <a:latin typeface="Francois One"/>
              <a:ea typeface="Francois One"/>
              <a:cs typeface="Francois One"/>
              <a:sym typeface="Francois One"/>
            </a:endParaRPr>
          </a:p>
        </p:txBody>
      </p:sp>
      <p:pic>
        <p:nvPicPr>
          <p:cNvPr id="136" name="Google Shape;136;p24"/>
          <p:cNvPicPr preferRelativeResize="0"/>
          <p:nvPr/>
        </p:nvPicPr>
        <p:blipFill>
          <a:blip r:embed="rId3">
            <a:alphaModFix/>
          </a:blip>
          <a:stretch>
            <a:fillRect/>
          </a:stretch>
        </p:blipFill>
        <p:spPr>
          <a:xfrm>
            <a:off x="152400" y="1490725"/>
            <a:ext cx="2857500" cy="1600200"/>
          </a:xfrm>
          <a:prstGeom prst="rect">
            <a:avLst/>
          </a:prstGeom>
          <a:noFill/>
          <a:ln>
            <a:noFill/>
          </a:ln>
        </p:spPr>
      </p:pic>
      <p:pic>
        <p:nvPicPr>
          <p:cNvPr id="137" name="Google Shape;137;p24"/>
          <p:cNvPicPr preferRelativeResize="0"/>
          <p:nvPr/>
        </p:nvPicPr>
        <p:blipFill>
          <a:blip r:embed="rId4">
            <a:alphaModFix/>
          </a:blip>
          <a:stretch>
            <a:fillRect/>
          </a:stretch>
        </p:blipFill>
        <p:spPr>
          <a:xfrm>
            <a:off x="6022175" y="1389525"/>
            <a:ext cx="2352675" cy="1943100"/>
          </a:xfrm>
          <a:prstGeom prst="rect">
            <a:avLst/>
          </a:prstGeom>
          <a:noFill/>
          <a:ln>
            <a:noFill/>
          </a:ln>
        </p:spPr>
      </p:pic>
      <p:pic>
        <p:nvPicPr>
          <p:cNvPr id="138" name="Google Shape;138;p24"/>
          <p:cNvPicPr preferRelativeResize="0"/>
          <p:nvPr/>
        </p:nvPicPr>
        <p:blipFill rotWithShape="1">
          <a:blip r:embed="rId5">
            <a:alphaModFix/>
          </a:blip>
          <a:srcRect b="0" l="21017" r="0" t="0"/>
          <a:stretch/>
        </p:blipFill>
        <p:spPr>
          <a:xfrm flipH="1">
            <a:off x="5132650" y="3383837"/>
            <a:ext cx="1380425" cy="1747775"/>
          </a:xfrm>
          <a:prstGeom prst="rect">
            <a:avLst/>
          </a:prstGeom>
          <a:noFill/>
          <a:ln>
            <a:noFill/>
          </a:ln>
        </p:spPr>
      </p:pic>
      <p:pic>
        <p:nvPicPr>
          <p:cNvPr id="139" name="Google Shape;139;p24"/>
          <p:cNvPicPr preferRelativeResize="0"/>
          <p:nvPr/>
        </p:nvPicPr>
        <p:blipFill>
          <a:blip r:embed="rId6">
            <a:alphaModFix/>
          </a:blip>
          <a:stretch>
            <a:fillRect/>
          </a:stretch>
        </p:blipFill>
        <p:spPr>
          <a:xfrm>
            <a:off x="2199275" y="3370463"/>
            <a:ext cx="2847975" cy="16002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2200"/>
                                        <p:tgtEl>
                                          <p:spTgt spid="1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4294967295"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1828800" rtl="0" algn="l">
              <a:lnSpc>
                <a:spcPct val="100000"/>
              </a:lnSpc>
              <a:spcBef>
                <a:spcPts val="0"/>
              </a:spcBef>
              <a:spcAft>
                <a:spcPts val="0"/>
              </a:spcAft>
              <a:buNone/>
            </a:pPr>
            <a:r>
              <a:rPr b="1" lang="en-GB" sz="5400">
                <a:solidFill>
                  <a:srgbClr val="01726C"/>
                </a:solidFill>
                <a:latin typeface="Francois One"/>
                <a:ea typeface="Francois One"/>
                <a:cs typeface="Francois One"/>
                <a:sym typeface="Francois One"/>
              </a:rPr>
              <a:t>Part three</a:t>
            </a:r>
            <a:endParaRPr b="1" sz="5400">
              <a:solidFill>
                <a:srgbClr val="01726C"/>
              </a:solidFill>
              <a:latin typeface="Francois One"/>
              <a:ea typeface="Francois One"/>
              <a:cs typeface="Francois One"/>
              <a:sym typeface="Francois One"/>
            </a:endParaRPr>
          </a:p>
          <a:p>
            <a:pPr indent="457200" lvl="0" marL="1828800" rtl="0" algn="l">
              <a:lnSpc>
                <a:spcPct val="100000"/>
              </a:lnSpc>
              <a:spcBef>
                <a:spcPts val="0"/>
              </a:spcBef>
              <a:spcAft>
                <a:spcPts val="0"/>
              </a:spcAft>
              <a:buClr>
                <a:schemeClr val="dk1"/>
              </a:buClr>
              <a:buFont typeface="Arial"/>
              <a:buNone/>
            </a:pPr>
            <a:r>
              <a:t/>
            </a:r>
            <a:endParaRPr b="1" sz="5400">
              <a:solidFill>
                <a:srgbClr val="01726C"/>
              </a:solidFill>
              <a:latin typeface="Francois One"/>
              <a:ea typeface="Francois One"/>
              <a:cs typeface="Francois One"/>
              <a:sym typeface="Francois One"/>
            </a:endParaRPr>
          </a:p>
          <a:p>
            <a:pPr indent="0" lvl="0" marL="0" rtl="0" algn="ctr">
              <a:lnSpc>
                <a:spcPct val="100000"/>
              </a:lnSpc>
              <a:spcBef>
                <a:spcPts val="0"/>
              </a:spcBef>
              <a:spcAft>
                <a:spcPts val="0"/>
              </a:spcAft>
              <a:buClr>
                <a:schemeClr val="dk1"/>
              </a:buClr>
              <a:buFont typeface="Arial"/>
              <a:buNone/>
            </a:pPr>
            <a:r>
              <a:rPr b="1" lang="en-GB" sz="5400">
                <a:solidFill>
                  <a:srgbClr val="01726C"/>
                </a:solidFill>
                <a:latin typeface="Francois One"/>
                <a:ea typeface="Francois One"/>
                <a:cs typeface="Francois One"/>
                <a:sym typeface="Francois One"/>
              </a:rPr>
              <a:t>The Ocean is a Climate Hero</a:t>
            </a:r>
            <a:endParaRPr b="1" sz="5400">
              <a:solidFill>
                <a:srgbClr val="01726C"/>
              </a:solidFill>
              <a:latin typeface="Francois One"/>
              <a:ea typeface="Francois One"/>
              <a:cs typeface="Francois One"/>
              <a:sym typeface="Francois One"/>
            </a:endParaRPr>
          </a:p>
          <a:p>
            <a:pPr indent="0" lvl="0" marL="0" rtl="0" algn="l">
              <a:spcBef>
                <a:spcPts val="0"/>
              </a:spcBef>
              <a:spcAft>
                <a:spcPts val="1200"/>
              </a:spcAft>
              <a:buNone/>
            </a:pPr>
            <a:r>
              <a:t/>
            </a:r>
            <a:endParaRPr>
              <a:solidFill>
                <a:srgbClr val="01726C"/>
              </a:solidFill>
              <a:latin typeface="Francois One"/>
              <a:ea typeface="Francois One"/>
              <a:cs typeface="Francois One"/>
              <a:sym typeface="Francois On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204975" y="217400"/>
            <a:ext cx="8520600" cy="408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01726C"/>
                </a:solidFill>
                <a:latin typeface="Francois One"/>
                <a:ea typeface="Francois One"/>
                <a:cs typeface="Francois One"/>
                <a:sym typeface="Francois One"/>
              </a:rPr>
              <a:t>We need to keep the ocean healthy because it helps us fight climate change!</a:t>
            </a:r>
            <a:endParaRPr b="1">
              <a:solidFill>
                <a:srgbClr val="01726C"/>
              </a:solidFill>
              <a:latin typeface="Francois One"/>
              <a:ea typeface="Francois One"/>
              <a:cs typeface="Francois One"/>
              <a:sym typeface="Francois One"/>
            </a:endParaRPr>
          </a:p>
          <a:p>
            <a:pPr indent="0" lvl="0" marL="0" rtl="0" algn="l">
              <a:spcBef>
                <a:spcPts val="1200"/>
              </a:spcBef>
              <a:spcAft>
                <a:spcPts val="0"/>
              </a:spcAft>
              <a:buNone/>
            </a:pPr>
            <a:r>
              <a:t/>
            </a:r>
            <a:endParaRPr b="1">
              <a:solidFill>
                <a:srgbClr val="548135"/>
              </a:solidFill>
            </a:endParaRPr>
          </a:p>
          <a:p>
            <a:pPr indent="0" lvl="0" marL="457200" rtl="0" algn="l">
              <a:spcBef>
                <a:spcPts val="1200"/>
              </a:spcBef>
              <a:spcAft>
                <a:spcPts val="1200"/>
              </a:spcAft>
              <a:buNone/>
            </a:pPr>
            <a:r>
              <a:rPr b="1" lang="en-GB">
                <a:solidFill>
                  <a:srgbClr val="01726C"/>
                </a:solidFill>
                <a:latin typeface="Francois One"/>
                <a:ea typeface="Francois One"/>
                <a:cs typeface="Francois One"/>
                <a:sym typeface="Francois One"/>
              </a:rPr>
              <a:t>          </a:t>
            </a:r>
            <a:r>
              <a:rPr b="1" lang="en-GB">
                <a:solidFill>
                  <a:srgbClr val="01726C"/>
                </a:solidFill>
                <a:latin typeface="Francois One"/>
                <a:ea typeface="Francois One"/>
                <a:cs typeface="Francois One"/>
                <a:sym typeface="Francois One"/>
              </a:rPr>
              <a:t>Take a breath</a:t>
            </a:r>
            <a:r>
              <a:rPr b="1" lang="en-GB">
                <a:solidFill>
                  <a:srgbClr val="548135"/>
                </a:solidFill>
              </a:rPr>
              <a:t>						</a:t>
            </a:r>
            <a:r>
              <a:rPr b="1" lang="en-GB">
                <a:solidFill>
                  <a:srgbClr val="01726C"/>
                </a:solidFill>
                <a:latin typeface="Francois One"/>
                <a:ea typeface="Francois One"/>
                <a:cs typeface="Francois One"/>
                <a:sym typeface="Francois One"/>
              </a:rPr>
              <a:t>Take another breath	</a:t>
            </a:r>
            <a:r>
              <a:rPr b="1" lang="en-GB">
                <a:solidFill>
                  <a:srgbClr val="548135"/>
                </a:solidFill>
              </a:rPr>
              <a:t>	</a:t>
            </a:r>
            <a:endParaRPr b="1">
              <a:solidFill>
                <a:srgbClr val="548135"/>
              </a:solidFill>
            </a:endParaRPr>
          </a:p>
        </p:txBody>
      </p:sp>
      <p:sp>
        <p:nvSpPr>
          <p:cNvPr id="68" name="Google Shape;68;p15"/>
          <p:cNvSpPr txBox="1"/>
          <p:nvPr/>
        </p:nvSpPr>
        <p:spPr>
          <a:xfrm>
            <a:off x="589050" y="4069975"/>
            <a:ext cx="7715400" cy="6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1726C"/>
                </a:solidFill>
                <a:latin typeface="Francois One"/>
                <a:ea typeface="Francois One"/>
                <a:cs typeface="Francois One"/>
                <a:sym typeface="Francois One"/>
              </a:rPr>
              <a:t>50% of the oxygen we need is generated by the ocean but where does this oxygen come from? </a:t>
            </a:r>
            <a:endParaRPr b="1" sz="1800">
              <a:solidFill>
                <a:srgbClr val="01726C"/>
              </a:solidFill>
              <a:latin typeface="Francois One"/>
              <a:ea typeface="Francois One"/>
              <a:cs typeface="Francois One"/>
              <a:sym typeface="Francois One"/>
            </a:endParaRPr>
          </a:p>
        </p:txBody>
      </p:sp>
      <p:pic>
        <p:nvPicPr>
          <p:cNvPr descr="Rainforest from Above (provided by Getty Images)" id="69" name="Google Shape;69;p15"/>
          <p:cNvPicPr preferRelativeResize="0"/>
          <p:nvPr/>
        </p:nvPicPr>
        <p:blipFill>
          <a:blip r:embed="rId3">
            <a:alphaModFix/>
          </a:blip>
          <a:stretch>
            <a:fillRect/>
          </a:stretch>
        </p:blipFill>
        <p:spPr>
          <a:xfrm>
            <a:off x="589055" y="1619926"/>
            <a:ext cx="3100452" cy="2066450"/>
          </a:xfrm>
          <a:prstGeom prst="rect">
            <a:avLst/>
          </a:prstGeom>
          <a:noFill/>
          <a:ln>
            <a:noFill/>
          </a:ln>
        </p:spPr>
      </p:pic>
      <p:pic>
        <p:nvPicPr>
          <p:cNvPr descr="Sunlight through kelp forest (provided by Getty Images)" id="70" name="Google Shape;70;p15"/>
          <p:cNvPicPr preferRelativeResize="0"/>
          <p:nvPr/>
        </p:nvPicPr>
        <p:blipFill>
          <a:blip r:embed="rId4">
            <a:alphaModFix/>
          </a:blip>
          <a:stretch>
            <a:fillRect/>
          </a:stretch>
        </p:blipFill>
        <p:spPr>
          <a:xfrm>
            <a:off x="4630780" y="1619926"/>
            <a:ext cx="3100436" cy="2066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01726C"/>
                </a:solidFill>
                <a:latin typeface="Francois One"/>
                <a:ea typeface="Francois One"/>
                <a:cs typeface="Francois One"/>
                <a:sym typeface="Francois One"/>
              </a:rPr>
              <a:t>From the smallest……</a:t>
            </a:r>
            <a:endParaRPr>
              <a:solidFill>
                <a:srgbClr val="01726C"/>
              </a:solidFill>
              <a:latin typeface="Francois One"/>
              <a:ea typeface="Francois One"/>
              <a:cs typeface="Francois One"/>
              <a:sym typeface="Francois One"/>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a:solidFill>
                  <a:srgbClr val="01726C"/>
                </a:solidFill>
                <a:latin typeface="Francois One"/>
                <a:ea typeface="Francois One"/>
                <a:cs typeface="Francois One"/>
                <a:sym typeface="Francois One"/>
              </a:rPr>
              <a:t>PHYTOPLANKTON</a:t>
            </a:r>
            <a:endParaRPr b="1">
              <a:solidFill>
                <a:srgbClr val="01726C"/>
              </a:solidFill>
              <a:latin typeface="Francois One"/>
              <a:ea typeface="Francois One"/>
              <a:cs typeface="Francois One"/>
              <a:sym typeface="Francois One"/>
            </a:endParaRPr>
          </a:p>
          <a:p>
            <a:pPr indent="0" lvl="0" marL="0" rtl="0" algn="ctr">
              <a:spcBef>
                <a:spcPts val="1200"/>
              </a:spcBef>
              <a:spcAft>
                <a:spcPts val="0"/>
              </a:spcAft>
              <a:buNone/>
            </a:pPr>
            <a:r>
              <a:t/>
            </a:r>
            <a:endParaRPr b="1">
              <a:solidFill>
                <a:srgbClr val="548135"/>
              </a:solidFill>
            </a:endParaRPr>
          </a:p>
          <a:p>
            <a:pPr indent="0" lvl="0" marL="0" rtl="0" algn="l">
              <a:spcBef>
                <a:spcPts val="1200"/>
              </a:spcBef>
              <a:spcAft>
                <a:spcPts val="1200"/>
              </a:spcAft>
              <a:buNone/>
            </a:pPr>
            <a:r>
              <a:rPr lang="en-GB">
                <a:solidFill>
                  <a:srgbClr val="548135"/>
                </a:solidFill>
              </a:rPr>
              <a:t>. </a:t>
            </a:r>
            <a:endParaRPr>
              <a:solidFill>
                <a:srgbClr val="548135"/>
              </a:solidFill>
            </a:endParaRPr>
          </a:p>
        </p:txBody>
      </p:sp>
      <p:pic>
        <p:nvPicPr>
          <p:cNvPr descr="Jessi and Squeaks take a look at some pond water under a microscope, and learn all about the living things they can see inside!&#10;&#10;Next Generation Science Standards 2-LS2-2&#10;&#10;Disciplinary Core Idea: LS2.A&#10;“Plants depend on water and light to grow.”&#10;&#10;----------&#10;Looking for SciShow elsewhere on the internet?&#10;Facebook: http://www.facebook.com/scishow&#10;Twitter: http://www.twitter.com/scishow&#10;Tumblr: http://scishow.tumblr.com&#10;Instagram: http://instagram.com/thescishow&#10;&#10;SOURCES:&#10;https://earthobservatory.nasa.gov/features/Phytoplankton &#10;https://oceanservice.noaa.gov/facts/phyto.html &#10;https://oceanexplorer.noaa.gov/facts/oceanproduction.html &#10;https://www.nature.com/scitable/topicpage/photosynthetic-cells-14025371/ &#10;https://doi.org//10.1080/19443994.2014.952674 &#10;https://doi.org/10.1073/pnas.1711842115 &#10;https://doi.org/10.1128/mBio.00561-19&#10;&#10;Image Sources:&#10;https://commons.wikimedia.org/wiki/File:00065_sand_collage.jpg&#10;https://commons.wikimedia.org/wiki/File:PismoBeachSand.JPG&#10;https://commons.wikimedia.org/wiki/File:Diatoms_through_the_microscope.jpg&#10;https://commons.wikimedia.org/wiki/File:Cyanobacteria_guerrero_negro.jpg&#10;&#10;#scishowkids #microscopic #plankton #phytoplankton #microscope #activity #fun #learning #elementary" id="77" name="Google Shape;77;p16" title="Microscopic Life in a Drop of Water! | Phytoplankton | Amazing Animals | SciShow Kids">
            <a:hlinkClick r:id="rId3"/>
          </p:cNvPr>
          <p:cNvPicPr preferRelativeResize="0"/>
          <p:nvPr/>
        </p:nvPicPr>
        <p:blipFill>
          <a:blip r:embed="rId4">
            <a:alphaModFix/>
          </a:blip>
          <a:stretch>
            <a:fillRect/>
          </a:stretch>
        </p:blipFill>
        <p:spPr>
          <a:xfrm>
            <a:off x="3048000" y="1714500"/>
            <a:ext cx="3048000" cy="1714500"/>
          </a:xfrm>
          <a:prstGeom prst="rect">
            <a:avLst/>
          </a:prstGeom>
          <a:noFill/>
          <a:ln>
            <a:noFill/>
          </a:ln>
        </p:spPr>
      </p:pic>
      <p:sp>
        <p:nvSpPr>
          <p:cNvPr id="78" name="Google Shape;78;p16"/>
          <p:cNvSpPr txBox="1"/>
          <p:nvPr/>
        </p:nvSpPr>
        <p:spPr>
          <a:xfrm>
            <a:off x="396975" y="3824550"/>
            <a:ext cx="8435400" cy="114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2660125" y="152400"/>
            <a:ext cx="3629027"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7"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2681475" y="152400"/>
            <a:ext cx="3629027" cy="4838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nvSpPr>
        <p:spPr>
          <a:xfrm>
            <a:off x="290250" y="292400"/>
            <a:ext cx="8302200" cy="9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2800">
                <a:solidFill>
                  <a:srgbClr val="01726C"/>
                </a:solidFill>
                <a:latin typeface="Francois One"/>
                <a:ea typeface="Francois One"/>
                <a:cs typeface="Francois One"/>
                <a:sym typeface="Francois One"/>
              </a:rPr>
              <a:t>To</a:t>
            </a:r>
            <a:r>
              <a:rPr lang="en-GB" sz="2800">
                <a:solidFill>
                  <a:srgbClr val="01726C"/>
                </a:solidFill>
                <a:latin typeface="Francois One"/>
                <a:ea typeface="Francois One"/>
                <a:cs typeface="Francois One"/>
                <a:sym typeface="Francois One"/>
              </a:rPr>
              <a:t> the largest……</a:t>
            </a:r>
            <a:endParaRPr sz="1800">
              <a:solidFill>
                <a:srgbClr val="01726C"/>
              </a:solidFill>
              <a:latin typeface="Francois One"/>
              <a:ea typeface="Francois One"/>
              <a:cs typeface="Francois One"/>
              <a:sym typeface="Francois One"/>
            </a:endParaRPr>
          </a:p>
        </p:txBody>
      </p:sp>
      <p:sp>
        <p:nvSpPr>
          <p:cNvPr id="94" name="Google Shape;94;p19"/>
          <p:cNvSpPr txBox="1"/>
          <p:nvPr/>
        </p:nvSpPr>
        <p:spPr>
          <a:xfrm>
            <a:off x="610400" y="1274125"/>
            <a:ext cx="7875300" cy="3414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800">
                <a:solidFill>
                  <a:srgbClr val="01726C"/>
                </a:solidFill>
                <a:latin typeface="Francois One"/>
                <a:ea typeface="Francois One"/>
                <a:cs typeface="Francois One"/>
                <a:sym typeface="Francois One"/>
              </a:rPr>
              <a:t>WHALES</a:t>
            </a:r>
            <a:endParaRPr b="1" sz="1800">
              <a:solidFill>
                <a:srgbClr val="01726C"/>
              </a:solidFill>
              <a:latin typeface="Francois One"/>
              <a:ea typeface="Francois One"/>
              <a:cs typeface="Francois One"/>
              <a:sym typeface="Francois One"/>
            </a:endParaRPr>
          </a:p>
          <a:p>
            <a:pPr indent="0" lvl="0" marL="0" rtl="0" algn="l">
              <a:lnSpc>
                <a:spcPct val="115000"/>
              </a:lnSpc>
              <a:spcBef>
                <a:spcPts val="1200"/>
              </a:spcBef>
              <a:spcAft>
                <a:spcPts val="1200"/>
              </a:spcAft>
              <a:buClr>
                <a:schemeClr val="dk1"/>
              </a:buClr>
              <a:buSzPts val="1100"/>
              <a:buFont typeface="Arial"/>
              <a:buNone/>
            </a:pPr>
            <a:r>
              <a:rPr lang="en-GB" sz="1800">
                <a:solidFill>
                  <a:srgbClr val="01726C"/>
                </a:solidFill>
                <a:latin typeface="Francois One"/>
                <a:ea typeface="Francois One"/>
                <a:cs typeface="Francois One"/>
                <a:sym typeface="Francois One"/>
              </a:rPr>
              <a:t>The largest animals to have ever lived also help in the fight against climate change. </a:t>
            </a:r>
            <a:endParaRPr sz="1800">
              <a:solidFill>
                <a:srgbClr val="01726C"/>
              </a:solidFill>
              <a:latin typeface="Francois One"/>
              <a:ea typeface="Francois One"/>
              <a:cs typeface="Francois One"/>
              <a:sym typeface="Francois One"/>
            </a:endParaRPr>
          </a:p>
        </p:txBody>
      </p:sp>
      <p:pic>
        <p:nvPicPr>
          <p:cNvPr descr="In our fight against the climate crisis we have some massive allies. Whales.&#10;&#10;These Climate Giants help to combat climate change in a big way as ecosystem engineers. Our underwater allies are contributing to as much carbon capture as all the rainforests on land. They are like giant, swimming Amazons, supporting our marine ecosystem. &#10;&#10;If baleen whale populations recovered to their pre-whaling numbers, they could store almost a billion trees worth of carbon.&#10;&#10;Help us stop whaling, create healthy seas, and prevent the deaths of any more of these Climate Giants. &#10;&#10;A healthy planet needs a healthy ocean, and a healthy ocean needs whales.&#10;&#10;Save the whale. Save the world.&#10;&#10;Find out more at: https://whales.org/greenwhale&#10;&#10;#whalesorg #whales #climatechange" id="95" name="Google Shape;95;p19" title="The Green Whale - Climate Giants can help save the planet | Whale and Dolphin Conservation">
            <a:hlinkClick r:id="rId3"/>
          </p:cNvPr>
          <p:cNvPicPr preferRelativeResize="0"/>
          <p:nvPr/>
        </p:nvPicPr>
        <p:blipFill>
          <a:blip r:embed="rId4">
            <a:alphaModFix/>
          </a:blip>
          <a:stretch>
            <a:fillRect/>
          </a:stretch>
        </p:blipFill>
        <p:spPr>
          <a:xfrm>
            <a:off x="3024050" y="28563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nvSpPr>
        <p:spPr>
          <a:xfrm>
            <a:off x="676950" y="300150"/>
            <a:ext cx="7790100" cy="103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5300">
                <a:solidFill>
                  <a:srgbClr val="01726C"/>
                </a:solidFill>
                <a:latin typeface="Francois One"/>
                <a:ea typeface="Francois One"/>
                <a:cs typeface="Francois One"/>
                <a:sym typeface="Francois One"/>
              </a:rPr>
              <a:t>Forests of the Sea</a:t>
            </a:r>
            <a:endParaRPr sz="5300">
              <a:solidFill>
                <a:srgbClr val="01726C"/>
              </a:solidFill>
              <a:latin typeface="Francois One"/>
              <a:ea typeface="Francois One"/>
              <a:cs typeface="Francois One"/>
              <a:sym typeface="Francois One"/>
            </a:endParaRPr>
          </a:p>
        </p:txBody>
      </p:sp>
      <p:pic>
        <p:nvPicPr>
          <p:cNvPr id="101" name="Google Shape;101;p20"/>
          <p:cNvPicPr preferRelativeResize="0"/>
          <p:nvPr/>
        </p:nvPicPr>
        <p:blipFill>
          <a:blip r:embed="rId3">
            <a:alphaModFix/>
          </a:blip>
          <a:stretch>
            <a:fillRect/>
          </a:stretch>
        </p:blipFill>
        <p:spPr>
          <a:xfrm>
            <a:off x="258500" y="1487550"/>
            <a:ext cx="4313501" cy="1689450"/>
          </a:xfrm>
          <a:prstGeom prst="rect">
            <a:avLst/>
          </a:prstGeom>
          <a:noFill/>
          <a:ln>
            <a:noFill/>
          </a:ln>
        </p:spPr>
      </p:pic>
      <p:pic>
        <p:nvPicPr>
          <p:cNvPr id="102" name="Google Shape;102;p20"/>
          <p:cNvPicPr preferRelativeResize="0"/>
          <p:nvPr/>
        </p:nvPicPr>
        <p:blipFill>
          <a:blip r:embed="rId4">
            <a:alphaModFix/>
          </a:blip>
          <a:stretch>
            <a:fillRect/>
          </a:stretch>
        </p:blipFill>
        <p:spPr>
          <a:xfrm>
            <a:off x="4692400" y="1487550"/>
            <a:ext cx="4262851" cy="1689451"/>
          </a:xfrm>
          <a:prstGeom prst="rect">
            <a:avLst/>
          </a:prstGeom>
          <a:noFill/>
          <a:ln>
            <a:noFill/>
          </a:ln>
        </p:spPr>
      </p:pic>
      <p:pic>
        <p:nvPicPr>
          <p:cNvPr id="103" name="Google Shape;103;p20"/>
          <p:cNvPicPr preferRelativeResize="0"/>
          <p:nvPr/>
        </p:nvPicPr>
        <p:blipFill>
          <a:blip r:embed="rId5">
            <a:alphaModFix/>
          </a:blip>
          <a:stretch>
            <a:fillRect/>
          </a:stretch>
        </p:blipFill>
        <p:spPr>
          <a:xfrm>
            <a:off x="803325" y="3329400"/>
            <a:ext cx="2493158" cy="1661700"/>
          </a:xfrm>
          <a:prstGeom prst="rect">
            <a:avLst/>
          </a:prstGeom>
          <a:noFill/>
          <a:ln>
            <a:noFill/>
          </a:ln>
        </p:spPr>
      </p:pic>
      <p:pic>
        <p:nvPicPr>
          <p:cNvPr id="104" name="Google Shape;104;p20"/>
          <p:cNvPicPr preferRelativeResize="0"/>
          <p:nvPr/>
        </p:nvPicPr>
        <p:blipFill>
          <a:blip r:embed="rId6">
            <a:alphaModFix/>
          </a:blip>
          <a:stretch>
            <a:fillRect/>
          </a:stretch>
        </p:blipFill>
        <p:spPr>
          <a:xfrm>
            <a:off x="5380249" y="3329400"/>
            <a:ext cx="2493151" cy="166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152400" y="295775"/>
            <a:ext cx="5962325" cy="4695325"/>
          </a:xfrm>
          <a:prstGeom prst="rect">
            <a:avLst/>
          </a:prstGeom>
          <a:noFill/>
          <a:ln>
            <a:noFill/>
          </a:ln>
        </p:spPr>
      </p:pic>
      <p:sp>
        <p:nvSpPr>
          <p:cNvPr id="110" name="Google Shape;110;p21"/>
          <p:cNvSpPr txBox="1"/>
          <p:nvPr/>
        </p:nvSpPr>
        <p:spPr>
          <a:xfrm>
            <a:off x="6452075" y="432800"/>
            <a:ext cx="2511300" cy="26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01726C"/>
                </a:solidFill>
                <a:latin typeface="Francois One"/>
                <a:ea typeface="Francois One"/>
                <a:cs typeface="Francois One"/>
                <a:sym typeface="Francois One"/>
              </a:rPr>
              <a:t>If we could see it - this is what one ton of Carbon Dioxide would look like! </a:t>
            </a:r>
            <a:endParaRPr sz="1800">
              <a:solidFill>
                <a:srgbClr val="01726C"/>
              </a:solidFill>
              <a:latin typeface="Francois One"/>
              <a:ea typeface="Francois One"/>
              <a:cs typeface="Francois One"/>
              <a:sym typeface="Francois One"/>
            </a:endParaRPr>
          </a:p>
          <a:p>
            <a:pPr indent="0" lvl="0" marL="0" rtl="0" algn="l">
              <a:spcBef>
                <a:spcPts val="0"/>
              </a:spcBef>
              <a:spcAft>
                <a:spcPts val="0"/>
              </a:spcAft>
              <a:buNone/>
            </a:pPr>
            <a:r>
              <a:t/>
            </a:r>
            <a:endParaRPr sz="1800">
              <a:solidFill>
                <a:srgbClr val="548135"/>
              </a:solidFill>
            </a:endParaRPr>
          </a:p>
          <a:p>
            <a:pPr indent="0" lvl="0" marL="0" rtl="0" algn="l">
              <a:spcBef>
                <a:spcPts val="0"/>
              </a:spcBef>
              <a:spcAft>
                <a:spcPts val="0"/>
              </a:spcAft>
              <a:buNone/>
            </a:pPr>
            <a:r>
              <a:t/>
            </a:r>
            <a:endParaRPr sz="1800">
              <a:solidFill>
                <a:srgbClr val="01726C"/>
              </a:solidFill>
              <a:latin typeface="Francois One"/>
              <a:ea typeface="Francois One"/>
              <a:cs typeface="Francois One"/>
              <a:sym typeface="Francois One"/>
            </a:endParaRPr>
          </a:p>
          <a:p>
            <a:pPr indent="0" lvl="0" marL="0" rtl="0" algn="l">
              <a:spcBef>
                <a:spcPts val="0"/>
              </a:spcBef>
              <a:spcAft>
                <a:spcPts val="0"/>
              </a:spcAft>
              <a:buNone/>
            </a:pPr>
            <a:r>
              <a:rPr lang="en-GB" sz="1800">
                <a:solidFill>
                  <a:srgbClr val="01726C"/>
                </a:solidFill>
                <a:latin typeface="Francois One"/>
                <a:ea typeface="Francois One"/>
                <a:cs typeface="Francois One"/>
                <a:sym typeface="Francois One"/>
              </a:rPr>
              <a:t>One ton also happens to be how much a Great White Shark weighs! </a:t>
            </a:r>
            <a:endParaRPr sz="1800">
              <a:solidFill>
                <a:srgbClr val="01726C"/>
              </a:solidFill>
              <a:latin typeface="Francois One"/>
              <a:ea typeface="Francois One"/>
              <a:cs typeface="Francois One"/>
              <a:sym typeface="Francois One"/>
            </a:endParaRPr>
          </a:p>
        </p:txBody>
      </p:sp>
      <p:pic>
        <p:nvPicPr>
          <p:cNvPr id="111" name="Google Shape;111;p21"/>
          <p:cNvPicPr preferRelativeResize="0"/>
          <p:nvPr/>
        </p:nvPicPr>
        <p:blipFill>
          <a:blip r:embed="rId4">
            <a:alphaModFix/>
          </a:blip>
          <a:stretch>
            <a:fillRect/>
          </a:stretch>
        </p:blipFill>
        <p:spPr>
          <a:xfrm>
            <a:off x="6216350" y="3391350"/>
            <a:ext cx="2845274" cy="1599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